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1"/>
  </p:handoutMasterIdLst>
  <p:sldIdLst>
    <p:sldId id="256" r:id="rId2"/>
    <p:sldId id="264" r:id="rId3"/>
    <p:sldId id="258" r:id="rId4"/>
    <p:sldId id="266" r:id="rId5"/>
    <p:sldId id="257" r:id="rId6"/>
    <p:sldId id="267" r:id="rId7"/>
    <p:sldId id="268" r:id="rId8"/>
    <p:sldId id="277" r:id="rId9"/>
    <p:sldId id="269" r:id="rId10"/>
    <p:sldId id="270" r:id="rId11"/>
    <p:sldId id="271" r:id="rId12"/>
    <p:sldId id="289" r:id="rId13"/>
    <p:sldId id="260" r:id="rId14"/>
    <p:sldId id="261" r:id="rId15"/>
    <p:sldId id="272" r:id="rId16"/>
    <p:sldId id="273" r:id="rId17"/>
    <p:sldId id="291" r:id="rId18"/>
    <p:sldId id="278" r:id="rId19"/>
    <p:sldId id="285" r:id="rId20"/>
    <p:sldId id="288" r:id="rId21"/>
    <p:sldId id="282" r:id="rId22"/>
    <p:sldId id="283" r:id="rId23"/>
    <p:sldId id="284" r:id="rId24"/>
    <p:sldId id="293" r:id="rId25"/>
    <p:sldId id="290" r:id="rId26"/>
    <p:sldId id="294" r:id="rId27"/>
    <p:sldId id="286" r:id="rId28"/>
    <p:sldId id="274" r:id="rId29"/>
    <p:sldId id="275" r:id="rId30"/>
  </p:sldIdLst>
  <p:sldSz cx="12192000" cy="6858000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FF66"/>
    <a:srgbClr val="FFFF00"/>
    <a:srgbClr val="8C8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349EE-F3B3-484F-ABF0-A88ACD1DC79D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609C6-E77A-4978-9C45-2F90E665EA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77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ge.ncku.edu.tw/p/412-1007-22874.php?Lang=zh-t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ge.ncku.edu.tw/p/412-1007-22874.php?Lang=zh-t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ge.ncku.edu.tw/p/412-1007-22874.php?Lang=zh-t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em50120@ncku.edu.tw" TargetMode="External"/><Relationship Id="rId2" Type="http://schemas.openxmlformats.org/officeDocument/2006/relationships/hyperlink" Target="mailto:em50150@email.ncku.edu.t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10604029@email.ncku.edu.t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專長微學程</a:t>
            </a:r>
            <a:r>
              <a:rPr lang="en-US" altLang="zh-TW" dirty="0"/>
              <a:t>】</a:t>
            </a:r>
            <a:br>
              <a:rPr lang="en-US" altLang="zh-TW" dirty="0"/>
            </a:br>
            <a:r>
              <a:rPr lang="zh-TW" altLang="en-US" dirty="0"/>
              <a:t>說明會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教務長              沈聖智</a:t>
            </a:r>
            <a:endParaRPr lang="en-US" altLang="zh-TW" dirty="0"/>
          </a:p>
          <a:p>
            <a:r>
              <a:rPr lang="zh-TW" altLang="en-US" dirty="0"/>
              <a:t>通識中心主任  李約亨</a:t>
            </a:r>
          </a:p>
        </p:txBody>
      </p:sp>
    </p:spTree>
    <p:extLst>
      <p:ext uri="{BB962C8B-B14F-4D97-AF65-F5344CB8AC3E}">
        <p14:creationId xmlns:p14="http://schemas.microsoft.com/office/powerpoint/2010/main" val="231878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458" y="82119"/>
            <a:ext cx="11499542" cy="14859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/>
              <a:t>半導體專長微學程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505524"/>
              </p:ext>
            </p:extLst>
          </p:nvPr>
        </p:nvGraphicFramePr>
        <p:xfrm>
          <a:off x="1038688" y="1068833"/>
          <a:ext cx="10868832" cy="4557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576">
                  <a:extLst>
                    <a:ext uri="{9D8B030D-6E8A-4147-A177-3AD203B41FA5}">
                      <a16:colId xmlns:a16="http://schemas.microsoft.com/office/drawing/2014/main" val="3166346228"/>
                    </a:ext>
                  </a:extLst>
                </a:gridCol>
                <a:gridCol w="4196441">
                  <a:extLst>
                    <a:ext uri="{9D8B030D-6E8A-4147-A177-3AD203B41FA5}">
                      <a16:colId xmlns:a16="http://schemas.microsoft.com/office/drawing/2014/main" val="3697904077"/>
                    </a:ext>
                  </a:extLst>
                </a:gridCol>
                <a:gridCol w="1359205">
                  <a:extLst>
                    <a:ext uri="{9D8B030D-6E8A-4147-A177-3AD203B41FA5}">
                      <a16:colId xmlns:a16="http://schemas.microsoft.com/office/drawing/2014/main" val="3678424830"/>
                    </a:ext>
                  </a:extLst>
                </a:gridCol>
                <a:gridCol w="1130804">
                  <a:extLst>
                    <a:ext uri="{9D8B030D-6E8A-4147-A177-3AD203B41FA5}">
                      <a16:colId xmlns:a16="http://schemas.microsoft.com/office/drawing/2014/main" val="1221138958"/>
                    </a:ext>
                  </a:extLst>
                </a:gridCol>
                <a:gridCol w="2264806">
                  <a:extLst>
                    <a:ext uri="{9D8B030D-6E8A-4147-A177-3AD203B41FA5}">
                      <a16:colId xmlns:a16="http://schemas.microsoft.com/office/drawing/2014/main" val="60771070"/>
                    </a:ext>
                  </a:extLst>
                </a:gridCol>
              </a:tblGrid>
              <a:tr h="686445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開課單位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學分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備註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TW" sz="1800" b="1" kern="0" dirty="0">
                          <a:effectLst/>
                        </a:rPr>
                        <a:t>領域通識類別</a:t>
                      </a: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1" kern="0" dirty="0">
                          <a:effectLst/>
                        </a:rPr>
                        <a:t>(</a:t>
                      </a:r>
                      <a:r>
                        <a:rPr lang="zh-TW" sz="1800" b="1" kern="0" dirty="0">
                          <a:effectLst/>
                        </a:rPr>
                        <a:t>須依規定辦理</a:t>
                      </a:r>
                      <a:r>
                        <a:rPr lang="en-US" sz="1800" b="1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099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電機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電子學（一）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78653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電機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電子學（二）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0057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電機</a:t>
                      </a: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電路學（一）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9247628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電機</a:t>
                      </a: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半導體物理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3210170"/>
                  </a:ext>
                </a:extLst>
              </a:tr>
              <a:tr h="32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電機</a:t>
                      </a: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通識中心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固態物理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通識班無需申請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979682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電機</a:t>
                      </a: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通識中心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半導體元件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通識班無需申請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3972383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微電所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奈米世代半導體製程概論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699052"/>
                  </a:ext>
                </a:extLst>
              </a:tr>
              <a:tr h="2304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奈米學程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積體光學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181473"/>
                  </a:ext>
                </a:extLst>
              </a:tr>
              <a:tr h="2304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電機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量子物理學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302261"/>
                  </a:ext>
                </a:extLst>
              </a:tr>
              <a:tr h="607089"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</a:rPr>
                        <a:t>專長微學程完成應修學分數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15</a:t>
                      </a:r>
                      <a:r>
                        <a:rPr lang="zh-TW" sz="1800" kern="0" dirty="0">
                          <a:effectLst/>
                        </a:rPr>
                        <a:t>學分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修課建議 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上述課程中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</a:rPr>
                        <a:t>基礎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en-US" altLang="zh-TW" sz="1800" kern="100" dirty="0">
                          <a:effectLst/>
                        </a:rPr>
                        <a:t>6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altLang="zh-TW" sz="1800" kern="100" dirty="0">
                          <a:effectLst/>
                        </a:rPr>
                        <a:t>4</a:t>
                      </a:r>
                      <a:r>
                        <a:rPr lang="en-US" sz="1800" kern="100" dirty="0">
                          <a:effectLst/>
                        </a:rPr>
                        <a:t>+(</a:t>
                      </a:r>
                      <a:r>
                        <a:rPr lang="zh-TW" sz="1800" kern="100" dirty="0">
                          <a:effectLst/>
                        </a:rPr>
                        <a:t>進階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en-US" altLang="zh-TW" sz="1800" kern="100" dirty="0">
                          <a:effectLst/>
                        </a:rPr>
                        <a:t>3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altLang="zh-TW" sz="1800" kern="100" dirty="0">
                          <a:effectLst/>
                        </a:rPr>
                        <a:t>1</a:t>
                      </a:r>
                      <a:r>
                        <a:rPr lang="zh-TW" sz="1800" kern="100" dirty="0">
                          <a:effectLst/>
                        </a:rPr>
                        <a:t>修習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4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57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6190" y="82119"/>
            <a:ext cx="10651331" cy="14859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/>
              <a:t>風能發電專長微學程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368655"/>
              </p:ext>
            </p:extLst>
          </p:nvPr>
        </p:nvGraphicFramePr>
        <p:xfrm>
          <a:off x="1074197" y="781233"/>
          <a:ext cx="10815568" cy="6059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8397">
                  <a:extLst>
                    <a:ext uri="{9D8B030D-6E8A-4147-A177-3AD203B41FA5}">
                      <a16:colId xmlns:a16="http://schemas.microsoft.com/office/drawing/2014/main" val="3166346228"/>
                    </a:ext>
                  </a:extLst>
                </a:gridCol>
                <a:gridCol w="3001920">
                  <a:extLst>
                    <a:ext uri="{9D8B030D-6E8A-4147-A177-3AD203B41FA5}">
                      <a16:colId xmlns:a16="http://schemas.microsoft.com/office/drawing/2014/main" val="3697904077"/>
                    </a:ext>
                  </a:extLst>
                </a:gridCol>
                <a:gridCol w="1846340">
                  <a:extLst>
                    <a:ext uri="{9D8B030D-6E8A-4147-A177-3AD203B41FA5}">
                      <a16:colId xmlns:a16="http://schemas.microsoft.com/office/drawing/2014/main" val="3678424830"/>
                    </a:ext>
                  </a:extLst>
                </a:gridCol>
                <a:gridCol w="1565204">
                  <a:extLst>
                    <a:ext uri="{9D8B030D-6E8A-4147-A177-3AD203B41FA5}">
                      <a16:colId xmlns:a16="http://schemas.microsoft.com/office/drawing/2014/main" val="1221138958"/>
                    </a:ext>
                  </a:extLst>
                </a:gridCol>
                <a:gridCol w="2253707">
                  <a:extLst>
                    <a:ext uri="{9D8B030D-6E8A-4147-A177-3AD203B41FA5}">
                      <a16:colId xmlns:a16="http://schemas.microsoft.com/office/drawing/2014/main" val="60771070"/>
                    </a:ext>
                  </a:extLst>
                </a:gridCol>
              </a:tblGrid>
              <a:tr h="619441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開課單位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學分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備註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TW" sz="1800" b="1" kern="0" dirty="0">
                          <a:effectLst/>
                        </a:rPr>
                        <a:t>領域通識類別</a:t>
                      </a: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1" kern="0" dirty="0">
                          <a:effectLst/>
                        </a:rPr>
                        <a:t>(</a:t>
                      </a:r>
                      <a:r>
                        <a:rPr lang="zh-TW" sz="1800" b="1" kern="0" dirty="0">
                          <a:effectLst/>
                        </a:rPr>
                        <a:t>須依規定辦理</a:t>
                      </a:r>
                      <a:r>
                        <a:rPr lang="en-US" sz="1800" b="1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0996"/>
                  </a:ext>
                </a:extLst>
              </a:tr>
              <a:tr h="5548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通識中心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系統系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水下科技考古概論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基礎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通識班無需申請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786536"/>
                  </a:ext>
                </a:extLst>
              </a:tr>
              <a:tr h="5548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能源學程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航太系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能源科技概論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英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 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00576"/>
                  </a:ext>
                </a:extLst>
              </a:tr>
              <a:tr h="5548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能源碩博學程、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航太所、通識中心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熱對流學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英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通識班無需申請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9247628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航太所、通識中心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熱傳導學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英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3210170"/>
                  </a:ext>
                </a:extLst>
              </a:tr>
              <a:tr h="325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土木系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結構學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979682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工科所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風能工程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英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 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3972383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工科系、通識中心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材料科學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基礎</a:t>
                      </a:r>
                      <a:endParaRPr lang="zh-TW" altLang="zh-TW" sz="18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通識班無需申請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8371995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能源學程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風力發電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英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 *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進階</a:t>
                      </a:r>
                      <a:endParaRPr lang="zh-TW" altLang="zh-TW" sz="18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699052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土木所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離岸風機支撐結構設計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181473"/>
                  </a:ext>
                </a:extLst>
              </a:tr>
              <a:tr h="5548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水利所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水利系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離岸風機水下基礎設計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302261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水利系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波浪力學</a:t>
                      </a:r>
                      <a:r>
                        <a:rPr lang="en-US" altLang="zh-TW" sz="1800" kern="10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9430841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水利系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海岸海洋工程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3449901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水利系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海洋觀測與資料分析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8243138"/>
                  </a:ext>
                </a:extLst>
              </a:tr>
              <a:tr h="613909"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</a:rPr>
                        <a:t>專長微學程完成應修學分數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15</a:t>
                      </a:r>
                      <a:r>
                        <a:rPr lang="zh-TW" sz="1800" kern="0" dirty="0">
                          <a:effectLst/>
                        </a:rPr>
                        <a:t>學分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修課建議 </a:t>
                      </a:r>
                      <a:r>
                        <a:rPr lang="zh-TW" sz="1800" kern="100" dirty="0">
                          <a:effectLst/>
                        </a:rPr>
                        <a:t>上述課程中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</a:rPr>
                        <a:t>基礎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altLang="en-US" sz="1800" kern="100" dirty="0">
                          <a:effectLst/>
                        </a:rPr>
                        <a:t> </a:t>
                      </a:r>
                      <a:r>
                        <a:rPr lang="en-US" altLang="zh-TW" sz="1800" kern="100" dirty="0">
                          <a:effectLst/>
                        </a:rPr>
                        <a:t>7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altLang="zh-TW" sz="1800" kern="100" dirty="0">
                          <a:effectLst/>
                        </a:rPr>
                        <a:t>2~3</a:t>
                      </a:r>
                      <a:r>
                        <a:rPr lang="zh-TW" alt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</a:rPr>
                        <a:t>+(</a:t>
                      </a:r>
                      <a:r>
                        <a:rPr lang="zh-TW" sz="1800" kern="100" dirty="0">
                          <a:effectLst/>
                        </a:rPr>
                        <a:t>進階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altLang="en-US" sz="1800" kern="100" dirty="0">
                          <a:effectLst/>
                        </a:rPr>
                        <a:t> </a:t>
                      </a:r>
                      <a:r>
                        <a:rPr lang="en-US" altLang="zh-TW" sz="1800" kern="100" dirty="0">
                          <a:effectLst/>
                        </a:rPr>
                        <a:t>6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altLang="zh-TW" sz="1800" kern="100" dirty="0">
                          <a:effectLst/>
                        </a:rPr>
                        <a:t>3</a:t>
                      </a:r>
                      <a:r>
                        <a:rPr lang="zh-TW" sz="1800" kern="100" dirty="0">
                          <a:effectLst/>
                        </a:rPr>
                        <a:t>修習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4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77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458" y="82119"/>
            <a:ext cx="11499542" cy="14859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/>
              <a:t>數位人文專長微學程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170941"/>
              </p:ext>
            </p:extLst>
          </p:nvPr>
        </p:nvGraphicFramePr>
        <p:xfrm>
          <a:off x="1007813" y="1116458"/>
          <a:ext cx="10868832" cy="3809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576">
                  <a:extLst>
                    <a:ext uri="{9D8B030D-6E8A-4147-A177-3AD203B41FA5}">
                      <a16:colId xmlns:a16="http://schemas.microsoft.com/office/drawing/2014/main" val="3166346228"/>
                    </a:ext>
                  </a:extLst>
                </a:gridCol>
                <a:gridCol w="4196441">
                  <a:extLst>
                    <a:ext uri="{9D8B030D-6E8A-4147-A177-3AD203B41FA5}">
                      <a16:colId xmlns:a16="http://schemas.microsoft.com/office/drawing/2014/main" val="3697904077"/>
                    </a:ext>
                  </a:extLst>
                </a:gridCol>
                <a:gridCol w="1359205">
                  <a:extLst>
                    <a:ext uri="{9D8B030D-6E8A-4147-A177-3AD203B41FA5}">
                      <a16:colId xmlns:a16="http://schemas.microsoft.com/office/drawing/2014/main" val="3678424830"/>
                    </a:ext>
                  </a:extLst>
                </a:gridCol>
                <a:gridCol w="1130804">
                  <a:extLst>
                    <a:ext uri="{9D8B030D-6E8A-4147-A177-3AD203B41FA5}">
                      <a16:colId xmlns:a16="http://schemas.microsoft.com/office/drawing/2014/main" val="1221138958"/>
                    </a:ext>
                  </a:extLst>
                </a:gridCol>
                <a:gridCol w="2264806">
                  <a:extLst>
                    <a:ext uri="{9D8B030D-6E8A-4147-A177-3AD203B41FA5}">
                      <a16:colId xmlns:a16="http://schemas.microsoft.com/office/drawing/2014/main" val="60771070"/>
                    </a:ext>
                  </a:extLst>
                </a:gridCol>
              </a:tblGrid>
              <a:tr h="686445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開課單位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學分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備註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TW" sz="1800" b="1" kern="0" dirty="0">
                          <a:effectLst/>
                        </a:rPr>
                        <a:t>領域通識類別</a:t>
                      </a: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1" kern="0" dirty="0">
                          <a:effectLst/>
                        </a:rPr>
                        <a:t>(</a:t>
                      </a:r>
                      <a:r>
                        <a:rPr lang="zh-TW" sz="1800" b="1" kern="0" dirty="0">
                          <a:effectLst/>
                        </a:rPr>
                        <a:t>須依規定辦理</a:t>
                      </a:r>
                      <a:r>
                        <a:rPr lang="en-US" sz="1800" b="1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099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不分系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大疫考現學：聽新冠殘遺物說醫療人權故事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融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1256381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戲劇碩士學程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戲劇文學研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究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78653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藝術所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劇場策展與藝術行政</a:t>
                      </a:r>
                      <a:r>
                        <a:rPr lang="zh-TW" alt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TW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0057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企管系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資訊管理</a:t>
                      </a:r>
                      <a:r>
                        <a:rPr lang="zh-TW" alt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TW" altLang="zh-TW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9247628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工設系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設計未來學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3210170"/>
                  </a:ext>
                </a:extLst>
              </a:tr>
              <a:tr h="32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建築系</a:t>
                      </a:r>
                      <a:endParaRPr kumimoji="0" lang="zh-TW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建築概論</a:t>
                      </a:r>
                      <a:r>
                        <a:rPr lang="zh-TW" alt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979682"/>
                  </a:ext>
                </a:extLst>
              </a:tr>
              <a:tr h="2304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藝術所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表演藝術與</a:t>
                      </a:r>
                      <a:r>
                        <a:rPr lang="zh-TW" alt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行政管理</a:t>
                      </a:r>
                      <a:r>
                        <a:rPr lang="zh-TW" altLang="en-US" sz="18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181473"/>
                  </a:ext>
                </a:extLst>
              </a:tr>
              <a:tr h="2304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通識中心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西拉雅語文數位復育及線上教育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302261"/>
                  </a:ext>
                </a:extLst>
              </a:tr>
              <a:tr h="607089"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</a:rPr>
                        <a:t>專長微學程完成應修學分數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15</a:t>
                      </a:r>
                      <a:r>
                        <a:rPr lang="zh-TW" sz="1800" kern="0" dirty="0">
                          <a:effectLst/>
                        </a:rPr>
                        <a:t>學分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建議修習</a:t>
                      </a:r>
                      <a:r>
                        <a:rPr lang="zh-TW" sz="1800" kern="100" dirty="0">
                          <a:effectLst/>
                        </a:rPr>
                        <a:t>上述課程中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</a:rPr>
                        <a:t>基礎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en-US" altLang="zh-TW" sz="1800" kern="100" dirty="0">
                          <a:effectLst/>
                        </a:rPr>
                        <a:t>6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altLang="zh-TW" sz="1800" kern="100" dirty="0">
                          <a:effectLst/>
                        </a:rPr>
                        <a:t>4</a:t>
                      </a:r>
                      <a:r>
                        <a:rPr lang="en-US" sz="1800" kern="100" dirty="0">
                          <a:effectLst/>
                        </a:rPr>
                        <a:t>+(</a:t>
                      </a:r>
                      <a:r>
                        <a:rPr lang="zh-TW" sz="1800" kern="100" dirty="0">
                          <a:effectLst/>
                        </a:rPr>
                        <a:t>進階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en-US" altLang="zh-TW" sz="1800" kern="100" dirty="0">
                          <a:effectLst/>
                        </a:rPr>
                        <a:t>4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altLang="zh-TW" sz="1800" kern="100" dirty="0">
                          <a:effectLst/>
                        </a:rPr>
                        <a:t>1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4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50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3806" y="407264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/>
              <a:t>通識學分架構</a:t>
            </a:r>
          </a:p>
        </p:txBody>
      </p:sp>
      <p:grpSp>
        <p:nvGrpSpPr>
          <p:cNvPr id="19" name="Group 34">
            <a:extLst>
              <a:ext uri="{FF2B5EF4-FFF2-40B4-BE49-F238E27FC236}">
                <a16:creationId xmlns:a16="http://schemas.microsoft.com/office/drawing/2014/main" id="{2F5BBE4A-EAB1-C70E-2D7B-44571D8F6C76}"/>
              </a:ext>
            </a:extLst>
          </p:cNvPr>
          <p:cNvGrpSpPr/>
          <p:nvPr/>
        </p:nvGrpSpPr>
        <p:grpSpPr>
          <a:xfrm>
            <a:off x="1723806" y="1664200"/>
            <a:ext cx="9429695" cy="4718545"/>
            <a:chOff x="1693777" y="2133715"/>
            <a:chExt cx="9429695" cy="4718545"/>
          </a:xfrm>
        </p:grpSpPr>
        <p:sp>
          <p:nvSpPr>
            <p:cNvPr id="22" name="Freeform: Shape 35">
              <a:extLst>
                <a:ext uri="{FF2B5EF4-FFF2-40B4-BE49-F238E27FC236}">
                  <a16:creationId xmlns:a16="http://schemas.microsoft.com/office/drawing/2014/main" id="{0F6A68D2-3D1B-9C9D-B7DD-6216C7B1C03B}"/>
                </a:ext>
              </a:extLst>
            </p:cNvPr>
            <p:cNvSpPr/>
            <p:nvPr/>
          </p:nvSpPr>
          <p:spPr>
            <a:xfrm>
              <a:off x="6347252" y="2838467"/>
              <a:ext cx="3397869" cy="3765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8284"/>
                  </a:lnTo>
                  <a:lnTo>
                    <a:pt x="3397869" y="188284"/>
                  </a:lnTo>
                  <a:lnTo>
                    <a:pt x="3397869" y="37656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sp>
        <p:sp>
          <p:nvSpPr>
            <p:cNvPr id="23" name="Freeform: Shape 36">
              <a:extLst>
                <a:ext uri="{FF2B5EF4-FFF2-40B4-BE49-F238E27FC236}">
                  <a16:creationId xmlns:a16="http://schemas.microsoft.com/office/drawing/2014/main" id="{7A994A2B-17BC-A254-BF85-7F376E6A9B37}"/>
                </a:ext>
              </a:extLst>
            </p:cNvPr>
            <p:cNvSpPr/>
            <p:nvPr/>
          </p:nvSpPr>
          <p:spPr>
            <a:xfrm>
              <a:off x="6347252" y="2838467"/>
              <a:ext cx="725863" cy="3765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8284"/>
                  </a:lnTo>
                  <a:lnTo>
                    <a:pt x="725863" y="188284"/>
                  </a:lnTo>
                  <a:lnTo>
                    <a:pt x="725863" y="37656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sp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2D4B5181-1884-1A34-C397-69FA9EBC752A}"/>
                </a:ext>
              </a:extLst>
            </p:cNvPr>
            <p:cNvSpPr/>
            <p:nvPr/>
          </p:nvSpPr>
          <p:spPr>
            <a:xfrm>
              <a:off x="4760122" y="2838467"/>
              <a:ext cx="1587129" cy="3765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87129" y="0"/>
                  </a:moveTo>
                  <a:lnTo>
                    <a:pt x="1587129" y="188284"/>
                  </a:lnTo>
                  <a:lnTo>
                    <a:pt x="0" y="188284"/>
                  </a:lnTo>
                  <a:lnTo>
                    <a:pt x="0" y="37656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sp>
        <p:sp>
          <p:nvSpPr>
            <p:cNvPr id="25" name="Freeform: Shape 38">
              <a:extLst>
                <a:ext uri="{FF2B5EF4-FFF2-40B4-BE49-F238E27FC236}">
                  <a16:creationId xmlns:a16="http://schemas.microsoft.com/office/drawing/2014/main" id="{760D1C15-9868-EF55-3F5A-F41E5ED8EA16}"/>
                </a:ext>
              </a:extLst>
            </p:cNvPr>
            <p:cNvSpPr/>
            <p:nvPr/>
          </p:nvSpPr>
          <p:spPr>
            <a:xfrm>
              <a:off x="2590369" y="2838467"/>
              <a:ext cx="3756882" cy="3765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56882" y="0"/>
                  </a:moveTo>
                  <a:lnTo>
                    <a:pt x="3756882" y="188284"/>
                  </a:lnTo>
                  <a:lnTo>
                    <a:pt x="0" y="188284"/>
                  </a:lnTo>
                  <a:lnTo>
                    <a:pt x="0" y="37656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sp>
        <p:sp>
          <p:nvSpPr>
            <p:cNvPr id="26" name="Freeform: Shape 39">
              <a:extLst>
                <a:ext uri="{FF2B5EF4-FFF2-40B4-BE49-F238E27FC236}">
                  <a16:creationId xmlns:a16="http://schemas.microsoft.com/office/drawing/2014/main" id="{E3B6EE75-03D0-5638-2C03-D53D37FA7289}"/>
                </a:ext>
              </a:extLst>
            </p:cNvPr>
            <p:cNvSpPr/>
            <p:nvPr/>
          </p:nvSpPr>
          <p:spPr>
            <a:xfrm>
              <a:off x="5204812" y="2133715"/>
              <a:ext cx="2413104" cy="684969"/>
            </a:xfrm>
            <a:custGeom>
              <a:avLst/>
              <a:gdLst>
                <a:gd name="connsiteX0" fmla="*/ 0 w 2741366"/>
                <a:gd name="connsiteY0" fmla="*/ 114162 h 684969"/>
                <a:gd name="connsiteX1" fmla="*/ 114162 w 2741366"/>
                <a:gd name="connsiteY1" fmla="*/ 0 h 684969"/>
                <a:gd name="connsiteX2" fmla="*/ 2627205 w 2741366"/>
                <a:gd name="connsiteY2" fmla="*/ 0 h 684969"/>
                <a:gd name="connsiteX3" fmla="*/ 2741367 w 2741366"/>
                <a:gd name="connsiteY3" fmla="*/ 114162 h 684969"/>
                <a:gd name="connsiteX4" fmla="*/ 2741366 w 2741366"/>
                <a:gd name="connsiteY4" fmla="*/ 570808 h 684969"/>
                <a:gd name="connsiteX5" fmla="*/ 2627204 w 2741366"/>
                <a:gd name="connsiteY5" fmla="*/ 684970 h 684969"/>
                <a:gd name="connsiteX6" fmla="*/ 114162 w 2741366"/>
                <a:gd name="connsiteY6" fmla="*/ 684969 h 684969"/>
                <a:gd name="connsiteX7" fmla="*/ 0 w 2741366"/>
                <a:gd name="connsiteY7" fmla="*/ 570807 h 684969"/>
                <a:gd name="connsiteX8" fmla="*/ 0 w 2741366"/>
                <a:gd name="connsiteY8" fmla="*/ 114162 h 68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1366" h="684969">
                  <a:moveTo>
                    <a:pt x="0" y="114162"/>
                  </a:moveTo>
                  <a:cubicBezTo>
                    <a:pt x="0" y="51112"/>
                    <a:pt x="51112" y="0"/>
                    <a:pt x="114162" y="0"/>
                  </a:cubicBezTo>
                  <a:lnTo>
                    <a:pt x="2627205" y="0"/>
                  </a:lnTo>
                  <a:cubicBezTo>
                    <a:pt x="2690255" y="0"/>
                    <a:pt x="2741367" y="51112"/>
                    <a:pt x="2741367" y="114162"/>
                  </a:cubicBezTo>
                  <a:cubicBezTo>
                    <a:pt x="2741367" y="266377"/>
                    <a:pt x="2741366" y="418593"/>
                    <a:pt x="2741366" y="570808"/>
                  </a:cubicBezTo>
                  <a:cubicBezTo>
                    <a:pt x="2741366" y="633858"/>
                    <a:pt x="2690254" y="684970"/>
                    <a:pt x="2627204" y="684970"/>
                  </a:cubicBezTo>
                  <a:lnTo>
                    <a:pt x="114162" y="684969"/>
                  </a:lnTo>
                  <a:cubicBezTo>
                    <a:pt x="51112" y="684969"/>
                    <a:pt x="0" y="633857"/>
                    <a:pt x="0" y="570807"/>
                  </a:cubicBezTo>
                  <a:lnTo>
                    <a:pt x="0" y="114162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56297" tIns="56297" rIns="56297" bIns="56297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28</a:t>
              </a:r>
              <a:r>
                <a:rPr kumimoji="0" lang="zh-TW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kumimoji="0" lang="zh-TW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學分</a:t>
              </a:r>
            </a:p>
          </p:txBody>
        </p:sp>
        <p:sp>
          <p:nvSpPr>
            <p:cNvPr id="27" name="Freeform: Shape 40">
              <a:extLst>
                <a:ext uri="{FF2B5EF4-FFF2-40B4-BE49-F238E27FC236}">
                  <a16:creationId xmlns:a16="http://schemas.microsoft.com/office/drawing/2014/main" id="{2F74AB53-C5F7-F456-8F30-1A9023100565}"/>
                </a:ext>
              </a:extLst>
            </p:cNvPr>
            <p:cNvSpPr/>
            <p:nvPr/>
          </p:nvSpPr>
          <p:spPr>
            <a:xfrm>
              <a:off x="1693777" y="3215036"/>
              <a:ext cx="1935698" cy="1409975"/>
            </a:xfrm>
            <a:custGeom>
              <a:avLst/>
              <a:gdLst>
                <a:gd name="connsiteX0" fmla="*/ 0 w 1793184"/>
                <a:gd name="connsiteY0" fmla="*/ 298864 h 1974627"/>
                <a:gd name="connsiteX1" fmla="*/ 298864 w 1793184"/>
                <a:gd name="connsiteY1" fmla="*/ 0 h 1974627"/>
                <a:gd name="connsiteX2" fmla="*/ 1494320 w 1793184"/>
                <a:gd name="connsiteY2" fmla="*/ 0 h 1974627"/>
                <a:gd name="connsiteX3" fmla="*/ 1793184 w 1793184"/>
                <a:gd name="connsiteY3" fmla="*/ 298864 h 1974627"/>
                <a:gd name="connsiteX4" fmla="*/ 1793184 w 1793184"/>
                <a:gd name="connsiteY4" fmla="*/ 1675763 h 1974627"/>
                <a:gd name="connsiteX5" fmla="*/ 1494320 w 1793184"/>
                <a:gd name="connsiteY5" fmla="*/ 1974627 h 1974627"/>
                <a:gd name="connsiteX6" fmla="*/ 298864 w 1793184"/>
                <a:gd name="connsiteY6" fmla="*/ 1974627 h 1974627"/>
                <a:gd name="connsiteX7" fmla="*/ 0 w 1793184"/>
                <a:gd name="connsiteY7" fmla="*/ 1675763 h 1974627"/>
                <a:gd name="connsiteX8" fmla="*/ 0 w 1793184"/>
                <a:gd name="connsiteY8" fmla="*/ 298864 h 197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184" h="1974627">
                  <a:moveTo>
                    <a:pt x="0" y="298864"/>
                  </a:moveTo>
                  <a:cubicBezTo>
                    <a:pt x="0" y="133806"/>
                    <a:pt x="133806" y="0"/>
                    <a:pt x="298864" y="0"/>
                  </a:cubicBezTo>
                  <a:lnTo>
                    <a:pt x="1494320" y="0"/>
                  </a:lnTo>
                  <a:cubicBezTo>
                    <a:pt x="1659378" y="0"/>
                    <a:pt x="1793184" y="133806"/>
                    <a:pt x="1793184" y="298864"/>
                  </a:cubicBezTo>
                  <a:lnTo>
                    <a:pt x="1793184" y="1675763"/>
                  </a:lnTo>
                  <a:cubicBezTo>
                    <a:pt x="1793184" y="1840821"/>
                    <a:pt x="1659378" y="1974627"/>
                    <a:pt x="1494320" y="1974627"/>
                  </a:cubicBezTo>
                  <a:lnTo>
                    <a:pt x="298864" y="1974627"/>
                  </a:lnTo>
                  <a:cubicBezTo>
                    <a:pt x="133806" y="1974627"/>
                    <a:pt x="0" y="1840821"/>
                    <a:pt x="0" y="1675763"/>
                  </a:cubicBezTo>
                  <a:lnTo>
                    <a:pt x="0" y="298864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98964" tIns="98964" rIns="98964" bIns="98964" numCol="1" spcCol="1270" anchor="t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語文課程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(8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學分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85750" marR="0" lvl="0" indent="-106363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大學國文</a:t>
              </a: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(4)</a:t>
              </a:r>
            </a:p>
            <a:p>
              <a:pPr marL="285750" marR="0" lvl="0" indent="-106363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外國語言</a:t>
              </a: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(4)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: Shape 41">
              <a:extLst>
                <a:ext uri="{FF2B5EF4-FFF2-40B4-BE49-F238E27FC236}">
                  <a16:creationId xmlns:a16="http://schemas.microsoft.com/office/drawing/2014/main" id="{8A0300D1-E318-5D07-8BC7-6EABFD970846}"/>
                </a:ext>
              </a:extLst>
            </p:cNvPr>
            <p:cNvSpPr/>
            <p:nvPr/>
          </p:nvSpPr>
          <p:spPr>
            <a:xfrm>
              <a:off x="3863530" y="3215036"/>
              <a:ext cx="1731979" cy="1409975"/>
            </a:xfrm>
            <a:custGeom>
              <a:avLst/>
              <a:gdLst>
                <a:gd name="connsiteX0" fmla="*/ 0 w 1793184"/>
                <a:gd name="connsiteY0" fmla="*/ 298864 h 1974627"/>
                <a:gd name="connsiteX1" fmla="*/ 298864 w 1793184"/>
                <a:gd name="connsiteY1" fmla="*/ 0 h 1974627"/>
                <a:gd name="connsiteX2" fmla="*/ 1494320 w 1793184"/>
                <a:gd name="connsiteY2" fmla="*/ 0 h 1974627"/>
                <a:gd name="connsiteX3" fmla="*/ 1793184 w 1793184"/>
                <a:gd name="connsiteY3" fmla="*/ 298864 h 1974627"/>
                <a:gd name="connsiteX4" fmla="*/ 1793184 w 1793184"/>
                <a:gd name="connsiteY4" fmla="*/ 1675763 h 1974627"/>
                <a:gd name="connsiteX5" fmla="*/ 1494320 w 1793184"/>
                <a:gd name="connsiteY5" fmla="*/ 1974627 h 1974627"/>
                <a:gd name="connsiteX6" fmla="*/ 298864 w 1793184"/>
                <a:gd name="connsiteY6" fmla="*/ 1974627 h 1974627"/>
                <a:gd name="connsiteX7" fmla="*/ 0 w 1793184"/>
                <a:gd name="connsiteY7" fmla="*/ 1675763 h 1974627"/>
                <a:gd name="connsiteX8" fmla="*/ 0 w 1793184"/>
                <a:gd name="connsiteY8" fmla="*/ 298864 h 197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184" h="1974627">
                  <a:moveTo>
                    <a:pt x="0" y="298864"/>
                  </a:moveTo>
                  <a:cubicBezTo>
                    <a:pt x="0" y="133806"/>
                    <a:pt x="133806" y="0"/>
                    <a:pt x="298864" y="0"/>
                  </a:cubicBezTo>
                  <a:lnTo>
                    <a:pt x="1494320" y="0"/>
                  </a:lnTo>
                  <a:cubicBezTo>
                    <a:pt x="1659378" y="0"/>
                    <a:pt x="1793184" y="133806"/>
                    <a:pt x="1793184" y="298864"/>
                  </a:cubicBezTo>
                  <a:lnTo>
                    <a:pt x="1793184" y="1675763"/>
                  </a:lnTo>
                  <a:cubicBezTo>
                    <a:pt x="1793184" y="1840821"/>
                    <a:pt x="1659378" y="1974627"/>
                    <a:pt x="1494320" y="1974627"/>
                  </a:cubicBezTo>
                  <a:lnTo>
                    <a:pt x="298864" y="1974627"/>
                  </a:lnTo>
                  <a:cubicBezTo>
                    <a:pt x="133806" y="1974627"/>
                    <a:pt x="0" y="1840821"/>
                    <a:pt x="0" y="1675763"/>
                  </a:cubicBezTo>
                  <a:lnTo>
                    <a:pt x="0" y="298864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98964" tIns="98964" rIns="98964" bIns="98964" numCol="1" spcCol="1270" anchor="t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必修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(1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學分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87313" marR="0" lvl="0" indent="-87313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踏溯台南</a:t>
              </a:r>
            </a:p>
          </p:txBody>
        </p:sp>
        <p:sp>
          <p:nvSpPr>
            <p:cNvPr id="29" name="Freeform: Shape 42">
              <a:extLst>
                <a:ext uri="{FF2B5EF4-FFF2-40B4-BE49-F238E27FC236}">
                  <a16:creationId xmlns:a16="http://schemas.microsoft.com/office/drawing/2014/main" id="{66D28060-82DA-F24C-5BFC-2111AD257538}"/>
                </a:ext>
              </a:extLst>
            </p:cNvPr>
            <p:cNvSpPr/>
            <p:nvPr/>
          </p:nvSpPr>
          <p:spPr>
            <a:xfrm>
              <a:off x="5828458" y="3215034"/>
              <a:ext cx="2511210" cy="2168655"/>
            </a:xfrm>
            <a:custGeom>
              <a:avLst/>
              <a:gdLst>
                <a:gd name="connsiteX0" fmla="*/ 0 w 2079663"/>
                <a:gd name="connsiteY0" fmla="*/ 331617 h 1989699"/>
                <a:gd name="connsiteX1" fmla="*/ 331617 w 2079663"/>
                <a:gd name="connsiteY1" fmla="*/ 0 h 1989699"/>
                <a:gd name="connsiteX2" fmla="*/ 1748047 w 2079663"/>
                <a:gd name="connsiteY2" fmla="*/ 0 h 1989699"/>
                <a:gd name="connsiteX3" fmla="*/ 2079664 w 2079663"/>
                <a:gd name="connsiteY3" fmla="*/ 331617 h 1989699"/>
                <a:gd name="connsiteX4" fmla="*/ 2079663 w 2079663"/>
                <a:gd name="connsiteY4" fmla="*/ 1658083 h 1989699"/>
                <a:gd name="connsiteX5" fmla="*/ 1748046 w 2079663"/>
                <a:gd name="connsiteY5" fmla="*/ 1989700 h 1989699"/>
                <a:gd name="connsiteX6" fmla="*/ 331617 w 2079663"/>
                <a:gd name="connsiteY6" fmla="*/ 1989699 h 1989699"/>
                <a:gd name="connsiteX7" fmla="*/ 0 w 2079663"/>
                <a:gd name="connsiteY7" fmla="*/ 1658082 h 1989699"/>
                <a:gd name="connsiteX8" fmla="*/ 0 w 2079663"/>
                <a:gd name="connsiteY8" fmla="*/ 331617 h 19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9663" h="1989699">
                  <a:moveTo>
                    <a:pt x="0" y="331617"/>
                  </a:moveTo>
                  <a:cubicBezTo>
                    <a:pt x="0" y="148470"/>
                    <a:pt x="148470" y="0"/>
                    <a:pt x="331617" y="0"/>
                  </a:cubicBezTo>
                  <a:lnTo>
                    <a:pt x="1748047" y="0"/>
                  </a:lnTo>
                  <a:cubicBezTo>
                    <a:pt x="1931194" y="0"/>
                    <a:pt x="2079664" y="148470"/>
                    <a:pt x="2079664" y="331617"/>
                  </a:cubicBezTo>
                  <a:cubicBezTo>
                    <a:pt x="2079664" y="773772"/>
                    <a:pt x="2079663" y="1215928"/>
                    <a:pt x="2079663" y="1658083"/>
                  </a:cubicBezTo>
                  <a:cubicBezTo>
                    <a:pt x="2079663" y="1841230"/>
                    <a:pt x="1931193" y="1989700"/>
                    <a:pt x="1748046" y="1989700"/>
                  </a:cubicBezTo>
                  <a:lnTo>
                    <a:pt x="331617" y="1989699"/>
                  </a:lnTo>
                  <a:cubicBezTo>
                    <a:pt x="148470" y="1989699"/>
                    <a:pt x="0" y="1841229"/>
                    <a:pt x="0" y="1658082"/>
                  </a:cubicBezTo>
                  <a:lnTo>
                    <a:pt x="0" y="331617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08557" tIns="108557" rIns="108557" bIns="108557" numCol="1" spcCol="1270" anchor="t" anchorCtr="0">
              <a:noAutofit/>
            </a:bodyPr>
            <a:lstStyle/>
            <a:p>
              <a:pPr marL="177800" lvl="0" indent="-1778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領域通識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(4-18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學分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br>
                <a:rPr lang="en-US" altLang="zh-TW" b="1" kern="0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</a:br>
              <a:r>
                <a:rPr lang="en-US" altLang="zh-TW" sz="12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(5</a:t>
              </a:r>
              <a:r>
                <a:rPr lang="zh-TW" altLang="en-US" sz="12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選至少</a:t>
              </a:r>
              <a:r>
                <a:rPr lang="en-US" altLang="zh-TW" sz="12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</a:t>
              </a:r>
              <a:r>
                <a:rPr lang="zh-TW" altLang="en-US" sz="12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領域</a:t>
              </a:r>
              <a:r>
                <a:rPr lang="en-US" altLang="zh-TW" sz="12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kumimoji="0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360363" marR="0" lvl="0" indent="-90488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人文學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360363" marR="0" lvl="0" indent="-90488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社會科學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360363" marR="0" lvl="0" indent="-90488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自然與工程科學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360363" marR="0" lvl="0" indent="-90488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生命科學與健康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360363" marR="0" lvl="0" indent="-90488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科際整合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9875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85750" marR="0" lvl="0" indent="-10800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177800" marR="0" lvl="0" indent="-17780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: Shape 43">
              <a:extLst>
                <a:ext uri="{FF2B5EF4-FFF2-40B4-BE49-F238E27FC236}">
                  <a16:creationId xmlns:a16="http://schemas.microsoft.com/office/drawing/2014/main" id="{C5F7AED3-EC16-2A3C-BEEC-E415E4226CC6}"/>
                </a:ext>
              </a:extLst>
            </p:cNvPr>
            <p:cNvSpPr/>
            <p:nvPr/>
          </p:nvSpPr>
          <p:spPr>
            <a:xfrm>
              <a:off x="8489516" y="3215036"/>
              <a:ext cx="2633956" cy="2875237"/>
            </a:xfrm>
            <a:custGeom>
              <a:avLst/>
              <a:gdLst>
                <a:gd name="connsiteX0" fmla="*/ 0 w 2511211"/>
                <a:gd name="connsiteY0" fmla="*/ 407725 h 2446351"/>
                <a:gd name="connsiteX1" fmla="*/ 407725 w 2511211"/>
                <a:gd name="connsiteY1" fmla="*/ 0 h 2446351"/>
                <a:gd name="connsiteX2" fmla="*/ 2103486 w 2511211"/>
                <a:gd name="connsiteY2" fmla="*/ 0 h 2446351"/>
                <a:gd name="connsiteX3" fmla="*/ 2511211 w 2511211"/>
                <a:gd name="connsiteY3" fmla="*/ 407725 h 2446351"/>
                <a:gd name="connsiteX4" fmla="*/ 2511211 w 2511211"/>
                <a:gd name="connsiteY4" fmla="*/ 2038626 h 2446351"/>
                <a:gd name="connsiteX5" fmla="*/ 2103486 w 2511211"/>
                <a:gd name="connsiteY5" fmla="*/ 2446351 h 2446351"/>
                <a:gd name="connsiteX6" fmla="*/ 407725 w 2511211"/>
                <a:gd name="connsiteY6" fmla="*/ 2446351 h 2446351"/>
                <a:gd name="connsiteX7" fmla="*/ 0 w 2511211"/>
                <a:gd name="connsiteY7" fmla="*/ 2038626 h 2446351"/>
                <a:gd name="connsiteX8" fmla="*/ 0 w 2511211"/>
                <a:gd name="connsiteY8" fmla="*/ 407725 h 244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1211" h="2446351">
                  <a:moveTo>
                    <a:pt x="0" y="407725"/>
                  </a:moveTo>
                  <a:cubicBezTo>
                    <a:pt x="0" y="182545"/>
                    <a:pt x="182545" y="0"/>
                    <a:pt x="407725" y="0"/>
                  </a:cubicBezTo>
                  <a:lnTo>
                    <a:pt x="2103486" y="0"/>
                  </a:lnTo>
                  <a:cubicBezTo>
                    <a:pt x="2328666" y="0"/>
                    <a:pt x="2511211" y="182545"/>
                    <a:pt x="2511211" y="407725"/>
                  </a:cubicBezTo>
                  <a:lnTo>
                    <a:pt x="2511211" y="2038626"/>
                  </a:lnTo>
                  <a:cubicBezTo>
                    <a:pt x="2511211" y="2263806"/>
                    <a:pt x="2328666" y="2446351"/>
                    <a:pt x="2103486" y="2446351"/>
                  </a:cubicBezTo>
                  <a:lnTo>
                    <a:pt x="407725" y="2446351"/>
                  </a:lnTo>
                  <a:cubicBezTo>
                    <a:pt x="182545" y="2446351"/>
                    <a:pt x="0" y="2263806"/>
                    <a:pt x="0" y="2038626"/>
                  </a:cubicBezTo>
                  <a:lnTo>
                    <a:pt x="0" y="407725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0849" tIns="130849" rIns="130849" bIns="130849" numCol="1" spcCol="1270" anchor="t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融合通識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(1-15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學分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357188" marR="0" lvl="0" indent="-87313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通識教育生活實踐</a:t>
              </a:r>
              <a:b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</a:b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至多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學分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269875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◎</a:t>
              </a: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通識領袖論壇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9875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◎</a:t>
              </a: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臺灣綜合大學通識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9875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巡迴講座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9875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◎</a:t>
              </a: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通識專題講座</a:t>
              </a: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</a:t>
              </a: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大學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9875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導航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357188" marR="0" lvl="0" indent="-87313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通識總整課程</a:t>
              </a:r>
            </a:p>
          </p:txBody>
        </p:sp>
        <p:sp>
          <p:nvSpPr>
            <p:cNvPr id="31" name="Freeform: Shape 44">
              <a:extLst>
                <a:ext uri="{FF2B5EF4-FFF2-40B4-BE49-F238E27FC236}">
                  <a16:creationId xmlns:a16="http://schemas.microsoft.com/office/drawing/2014/main" id="{4FF57B42-433F-20BF-B061-96FC43CEBEED}"/>
                </a:ext>
              </a:extLst>
            </p:cNvPr>
            <p:cNvSpPr/>
            <p:nvPr/>
          </p:nvSpPr>
          <p:spPr>
            <a:xfrm>
              <a:off x="7626558" y="6382617"/>
              <a:ext cx="1664900" cy="469643"/>
            </a:xfrm>
            <a:custGeom>
              <a:avLst/>
              <a:gdLst>
                <a:gd name="connsiteX0" fmla="*/ 0 w 1664900"/>
                <a:gd name="connsiteY0" fmla="*/ 78274 h 469643"/>
                <a:gd name="connsiteX1" fmla="*/ 78274 w 1664900"/>
                <a:gd name="connsiteY1" fmla="*/ 0 h 469643"/>
                <a:gd name="connsiteX2" fmla="*/ 1586626 w 1664900"/>
                <a:gd name="connsiteY2" fmla="*/ 0 h 469643"/>
                <a:gd name="connsiteX3" fmla="*/ 1664900 w 1664900"/>
                <a:gd name="connsiteY3" fmla="*/ 78274 h 469643"/>
                <a:gd name="connsiteX4" fmla="*/ 1664900 w 1664900"/>
                <a:gd name="connsiteY4" fmla="*/ 391369 h 469643"/>
                <a:gd name="connsiteX5" fmla="*/ 1586626 w 1664900"/>
                <a:gd name="connsiteY5" fmla="*/ 469643 h 469643"/>
                <a:gd name="connsiteX6" fmla="*/ 78274 w 1664900"/>
                <a:gd name="connsiteY6" fmla="*/ 469643 h 469643"/>
                <a:gd name="connsiteX7" fmla="*/ 0 w 1664900"/>
                <a:gd name="connsiteY7" fmla="*/ 391369 h 469643"/>
                <a:gd name="connsiteX8" fmla="*/ 0 w 1664900"/>
                <a:gd name="connsiteY8" fmla="*/ 78274 h 46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4900" h="469643">
                  <a:moveTo>
                    <a:pt x="0" y="78274"/>
                  </a:moveTo>
                  <a:cubicBezTo>
                    <a:pt x="0" y="35044"/>
                    <a:pt x="35044" y="0"/>
                    <a:pt x="78274" y="0"/>
                  </a:cubicBezTo>
                  <a:lnTo>
                    <a:pt x="1586626" y="0"/>
                  </a:lnTo>
                  <a:cubicBezTo>
                    <a:pt x="1629856" y="0"/>
                    <a:pt x="1664900" y="35044"/>
                    <a:pt x="1664900" y="78274"/>
                  </a:cubicBezTo>
                  <a:lnTo>
                    <a:pt x="1664900" y="391369"/>
                  </a:lnTo>
                  <a:cubicBezTo>
                    <a:pt x="1664900" y="434599"/>
                    <a:pt x="1629856" y="469643"/>
                    <a:pt x="1586626" y="469643"/>
                  </a:cubicBezTo>
                  <a:lnTo>
                    <a:pt x="78274" y="469643"/>
                  </a:lnTo>
                  <a:cubicBezTo>
                    <a:pt x="35044" y="469643"/>
                    <a:pt x="0" y="434599"/>
                    <a:pt x="0" y="391369"/>
                  </a:cubicBezTo>
                  <a:lnTo>
                    <a:pt x="0" y="78274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34356" tIns="34356" rIns="34356" bIns="34356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(19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學分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5" name="肘形接點 44"/>
          <p:cNvCxnSpPr/>
          <p:nvPr/>
        </p:nvCxnSpPr>
        <p:spPr>
          <a:xfrm rot="16200000" flipH="1">
            <a:off x="6791417" y="5282213"/>
            <a:ext cx="1198486" cy="506027"/>
          </a:xfrm>
          <a:prstGeom prst="bentConnector3">
            <a:avLst>
              <a:gd name="adj1" fmla="val 9963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肘形接點 48"/>
          <p:cNvCxnSpPr/>
          <p:nvPr/>
        </p:nvCxnSpPr>
        <p:spPr>
          <a:xfrm rot="5400000">
            <a:off x="9315423" y="5626822"/>
            <a:ext cx="527165" cy="515036"/>
          </a:xfrm>
          <a:prstGeom prst="bentConnector3">
            <a:avLst>
              <a:gd name="adj1" fmla="val 10220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AAE8222D-B3C0-4AA6-8261-9E41783CAF5A}"/>
              </a:ext>
            </a:extLst>
          </p:cNvPr>
          <p:cNvSpPr txBox="1"/>
          <p:nvPr/>
        </p:nvSpPr>
        <p:spPr>
          <a:xfrm>
            <a:off x="8565190" y="3890144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講座課程</a:t>
            </a:r>
          </a:p>
        </p:txBody>
      </p:sp>
    </p:spTree>
    <p:extLst>
      <p:ext uri="{BB962C8B-B14F-4D97-AF65-F5344CB8AC3E}">
        <p14:creationId xmlns:p14="http://schemas.microsoft.com/office/powerpoint/2010/main" val="277098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9456" y="30406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/>
              <a:t>通識相關規定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09456" y="1372708"/>
            <a:ext cx="10613254" cy="3581400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修習外系開授之領域專長課程，可申請承認為領域通識學分，須依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dirty="0"/>
              <a:t>通識課程選修要點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200" dirty="0"/>
              <a:t>三</a:t>
            </a:r>
            <a:r>
              <a:rPr lang="en-US" altLang="zh-TW" sz="3200" dirty="0"/>
              <a:t>-(</a:t>
            </a:r>
            <a:r>
              <a:rPr lang="zh-TW" altLang="en-US" sz="3200" dirty="0"/>
              <a:t>二</a:t>
            </a:r>
            <a:r>
              <a:rPr lang="en-US" altLang="zh-TW" sz="3200" dirty="0"/>
              <a:t>)</a:t>
            </a:r>
            <a:r>
              <a:rPr lang="zh-TW" altLang="en-US" sz="3200" dirty="0"/>
              <a:t>規定</a:t>
            </a:r>
            <a:r>
              <a:rPr lang="en-US" altLang="zh-TW" sz="3200" dirty="0"/>
              <a:t>(</a:t>
            </a:r>
            <a:r>
              <a:rPr lang="zh-TW" altLang="en-US" sz="3200" dirty="0"/>
              <a:t>如下</a:t>
            </a:r>
            <a:r>
              <a:rPr lang="en-US" altLang="zh-TW" sz="3200" dirty="0"/>
              <a:t>)</a:t>
            </a:r>
            <a:r>
              <a:rPr lang="zh-TW" altLang="en-US" sz="3200" dirty="0"/>
              <a:t>辦理。</a:t>
            </a:r>
            <a:endParaRPr lang="en-US" altLang="zh-TW" sz="32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3200" b="1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學生得申請修習他系科目承認為通識學分，但須經所屬學系及通識教育中心核准，並應於修課當學期選課確認日起至學期結束前提出申請，逾期不受理。</a:t>
            </a:r>
            <a:endParaRPr lang="en-US" altLang="zh-TW" sz="3200" b="1" i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/>
          </a:p>
          <a:p>
            <a:r>
              <a:rPr lang="zh-TW" altLang="en-US" sz="3200" dirty="0"/>
              <a:t>部分領域專長微學程之課程與通識中心合班授課，凡於</a:t>
            </a:r>
            <a:r>
              <a:rPr lang="en-US" altLang="zh-TW" sz="3200" dirty="0"/>
              <a:t>A9</a:t>
            </a:r>
            <a:r>
              <a:rPr lang="zh-TW" altLang="en-US" sz="3200" dirty="0"/>
              <a:t>通識開授之課程，其選課方式與一般通識課程相同，一律透過網路登記志願抽籤。</a:t>
            </a:r>
            <a:endParaRPr lang="en-US" altLang="zh-TW" sz="3200" dirty="0"/>
          </a:p>
        </p:txBody>
      </p:sp>
      <p:grpSp>
        <p:nvGrpSpPr>
          <p:cNvPr id="4" name="群組 3"/>
          <p:cNvGrpSpPr/>
          <p:nvPr/>
        </p:nvGrpSpPr>
        <p:grpSpPr>
          <a:xfrm>
            <a:off x="9570129" y="5521911"/>
            <a:ext cx="3321376" cy="1389585"/>
            <a:chOff x="8979107" y="4980372"/>
            <a:chExt cx="3918786" cy="181340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9631" y="4980372"/>
              <a:ext cx="1308254" cy="13082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8979107" y="6311798"/>
              <a:ext cx="3918786" cy="481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申請系統連結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72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3806" y="407264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/>
              <a:t>                                                 </a:t>
            </a:r>
            <a:r>
              <a:rPr lang="en-US" altLang="zh-TW" sz="5400" dirty="0"/>
              <a:t>【</a:t>
            </a:r>
            <a:r>
              <a:rPr lang="zh-TW" altLang="en-US" sz="5400" dirty="0"/>
              <a:t>例 </a:t>
            </a:r>
            <a:r>
              <a:rPr lang="en-US" altLang="zh-TW" sz="5400" dirty="0"/>
              <a:t>1】</a:t>
            </a:r>
            <a:br>
              <a:rPr lang="en-US" altLang="zh-TW" sz="5400" dirty="0"/>
            </a:br>
            <a:r>
              <a:rPr lang="zh-TW" altLang="en-US" sz="5400" dirty="0"/>
              <a:t>數據量化專長微學程</a:t>
            </a:r>
          </a:p>
        </p:txBody>
      </p:sp>
      <p:grpSp>
        <p:nvGrpSpPr>
          <p:cNvPr id="19" name="Group 34">
            <a:extLst>
              <a:ext uri="{FF2B5EF4-FFF2-40B4-BE49-F238E27FC236}">
                <a16:creationId xmlns:a16="http://schemas.microsoft.com/office/drawing/2014/main" id="{2F5BBE4A-EAB1-C70E-2D7B-44571D8F6C76}"/>
              </a:ext>
            </a:extLst>
          </p:cNvPr>
          <p:cNvGrpSpPr/>
          <p:nvPr/>
        </p:nvGrpSpPr>
        <p:grpSpPr>
          <a:xfrm>
            <a:off x="1590802" y="2387672"/>
            <a:ext cx="9408914" cy="3197108"/>
            <a:chOff x="1693776" y="2084104"/>
            <a:chExt cx="9408914" cy="3197108"/>
          </a:xfrm>
        </p:grpSpPr>
        <p:sp>
          <p:nvSpPr>
            <p:cNvPr id="22" name="Freeform: Shape 35">
              <a:extLst>
                <a:ext uri="{FF2B5EF4-FFF2-40B4-BE49-F238E27FC236}">
                  <a16:creationId xmlns:a16="http://schemas.microsoft.com/office/drawing/2014/main" id="{0F6A68D2-3D1B-9C9D-B7DD-6216C7B1C03B}"/>
                </a:ext>
              </a:extLst>
            </p:cNvPr>
            <p:cNvSpPr/>
            <p:nvPr/>
          </p:nvSpPr>
          <p:spPr>
            <a:xfrm>
              <a:off x="6347252" y="2838467"/>
              <a:ext cx="3397869" cy="3765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8284"/>
                  </a:lnTo>
                  <a:lnTo>
                    <a:pt x="3397869" y="188284"/>
                  </a:lnTo>
                  <a:lnTo>
                    <a:pt x="3397869" y="37656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sp>
        <p:sp>
          <p:nvSpPr>
            <p:cNvPr id="25" name="Freeform: Shape 38">
              <a:extLst>
                <a:ext uri="{FF2B5EF4-FFF2-40B4-BE49-F238E27FC236}">
                  <a16:creationId xmlns:a16="http://schemas.microsoft.com/office/drawing/2014/main" id="{760D1C15-9868-EF55-3F5A-F41E5ED8EA16}"/>
                </a:ext>
              </a:extLst>
            </p:cNvPr>
            <p:cNvSpPr/>
            <p:nvPr/>
          </p:nvSpPr>
          <p:spPr>
            <a:xfrm>
              <a:off x="2590369" y="2838467"/>
              <a:ext cx="3756882" cy="3765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56882" y="0"/>
                  </a:moveTo>
                  <a:lnTo>
                    <a:pt x="3756882" y="188284"/>
                  </a:lnTo>
                  <a:lnTo>
                    <a:pt x="0" y="188284"/>
                  </a:lnTo>
                  <a:lnTo>
                    <a:pt x="0" y="37656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sp>
        <p:sp>
          <p:nvSpPr>
            <p:cNvPr id="26" name="Freeform: Shape 39">
              <a:extLst>
                <a:ext uri="{FF2B5EF4-FFF2-40B4-BE49-F238E27FC236}">
                  <a16:creationId xmlns:a16="http://schemas.microsoft.com/office/drawing/2014/main" id="{E3B6EE75-03D0-5638-2C03-D53D37FA7289}"/>
                </a:ext>
              </a:extLst>
            </p:cNvPr>
            <p:cNvSpPr/>
            <p:nvPr/>
          </p:nvSpPr>
          <p:spPr>
            <a:xfrm>
              <a:off x="2713171" y="2084104"/>
              <a:ext cx="7697693" cy="704752"/>
            </a:xfrm>
            <a:custGeom>
              <a:avLst/>
              <a:gdLst>
                <a:gd name="connsiteX0" fmla="*/ 0 w 2741366"/>
                <a:gd name="connsiteY0" fmla="*/ 114162 h 684969"/>
                <a:gd name="connsiteX1" fmla="*/ 114162 w 2741366"/>
                <a:gd name="connsiteY1" fmla="*/ 0 h 684969"/>
                <a:gd name="connsiteX2" fmla="*/ 2627205 w 2741366"/>
                <a:gd name="connsiteY2" fmla="*/ 0 h 684969"/>
                <a:gd name="connsiteX3" fmla="*/ 2741367 w 2741366"/>
                <a:gd name="connsiteY3" fmla="*/ 114162 h 684969"/>
                <a:gd name="connsiteX4" fmla="*/ 2741366 w 2741366"/>
                <a:gd name="connsiteY4" fmla="*/ 570808 h 684969"/>
                <a:gd name="connsiteX5" fmla="*/ 2627204 w 2741366"/>
                <a:gd name="connsiteY5" fmla="*/ 684970 h 684969"/>
                <a:gd name="connsiteX6" fmla="*/ 114162 w 2741366"/>
                <a:gd name="connsiteY6" fmla="*/ 684969 h 684969"/>
                <a:gd name="connsiteX7" fmla="*/ 0 w 2741366"/>
                <a:gd name="connsiteY7" fmla="*/ 570807 h 684969"/>
                <a:gd name="connsiteX8" fmla="*/ 0 w 2741366"/>
                <a:gd name="connsiteY8" fmla="*/ 114162 h 68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1366" h="684969">
                  <a:moveTo>
                    <a:pt x="0" y="114162"/>
                  </a:moveTo>
                  <a:cubicBezTo>
                    <a:pt x="0" y="51112"/>
                    <a:pt x="51112" y="0"/>
                    <a:pt x="114162" y="0"/>
                  </a:cubicBezTo>
                  <a:lnTo>
                    <a:pt x="2627205" y="0"/>
                  </a:lnTo>
                  <a:cubicBezTo>
                    <a:pt x="2690255" y="0"/>
                    <a:pt x="2741367" y="51112"/>
                    <a:pt x="2741367" y="114162"/>
                  </a:cubicBezTo>
                  <a:cubicBezTo>
                    <a:pt x="2741367" y="266377"/>
                    <a:pt x="2741366" y="418593"/>
                    <a:pt x="2741366" y="570808"/>
                  </a:cubicBezTo>
                  <a:cubicBezTo>
                    <a:pt x="2741366" y="633858"/>
                    <a:pt x="2690254" y="684970"/>
                    <a:pt x="2627204" y="684970"/>
                  </a:cubicBezTo>
                  <a:lnTo>
                    <a:pt x="114162" y="684969"/>
                  </a:lnTo>
                  <a:cubicBezTo>
                    <a:pt x="51112" y="684969"/>
                    <a:pt x="0" y="633857"/>
                    <a:pt x="0" y="570807"/>
                  </a:cubicBezTo>
                  <a:lnTo>
                    <a:pt x="0" y="114162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56297" tIns="56297" rIns="56297" bIns="56297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kumimoji="0" lang="zh-TW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統計系 所開授的「工業統計」</a:t>
              </a:r>
            </a:p>
          </p:txBody>
        </p:sp>
        <p:sp>
          <p:nvSpPr>
            <p:cNvPr id="27" name="Freeform: Shape 40">
              <a:extLst>
                <a:ext uri="{FF2B5EF4-FFF2-40B4-BE49-F238E27FC236}">
                  <a16:creationId xmlns:a16="http://schemas.microsoft.com/office/drawing/2014/main" id="{2F74AB53-C5F7-F456-8F30-1A9023100565}"/>
                </a:ext>
              </a:extLst>
            </p:cNvPr>
            <p:cNvSpPr/>
            <p:nvPr/>
          </p:nvSpPr>
          <p:spPr>
            <a:xfrm>
              <a:off x="1693776" y="3215036"/>
              <a:ext cx="3940147" cy="2066176"/>
            </a:xfrm>
            <a:custGeom>
              <a:avLst/>
              <a:gdLst>
                <a:gd name="connsiteX0" fmla="*/ 0 w 1793184"/>
                <a:gd name="connsiteY0" fmla="*/ 298864 h 1974627"/>
                <a:gd name="connsiteX1" fmla="*/ 298864 w 1793184"/>
                <a:gd name="connsiteY1" fmla="*/ 0 h 1974627"/>
                <a:gd name="connsiteX2" fmla="*/ 1494320 w 1793184"/>
                <a:gd name="connsiteY2" fmla="*/ 0 h 1974627"/>
                <a:gd name="connsiteX3" fmla="*/ 1793184 w 1793184"/>
                <a:gd name="connsiteY3" fmla="*/ 298864 h 1974627"/>
                <a:gd name="connsiteX4" fmla="*/ 1793184 w 1793184"/>
                <a:gd name="connsiteY4" fmla="*/ 1675763 h 1974627"/>
                <a:gd name="connsiteX5" fmla="*/ 1494320 w 1793184"/>
                <a:gd name="connsiteY5" fmla="*/ 1974627 h 1974627"/>
                <a:gd name="connsiteX6" fmla="*/ 298864 w 1793184"/>
                <a:gd name="connsiteY6" fmla="*/ 1974627 h 1974627"/>
                <a:gd name="connsiteX7" fmla="*/ 0 w 1793184"/>
                <a:gd name="connsiteY7" fmla="*/ 1675763 h 1974627"/>
                <a:gd name="connsiteX8" fmla="*/ 0 w 1793184"/>
                <a:gd name="connsiteY8" fmla="*/ 298864 h 197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184" h="1974627">
                  <a:moveTo>
                    <a:pt x="0" y="298864"/>
                  </a:moveTo>
                  <a:cubicBezTo>
                    <a:pt x="0" y="133806"/>
                    <a:pt x="133806" y="0"/>
                    <a:pt x="298864" y="0"/>
                  </a:cubicBezTo>
                  <a:lnTo>
                    <a:pt x="1494320" y="0"/>
                  </a:lnTo>
                  <a:cubicBezTo>
                    <a:pt x="1659378" y="0"/>
                    <a:pt x="1793184" y="133806"/>
                    <a:pt x="1793184" y="298864"/>
                  </a:cubicBezTo>
                  <a:lnTo>
                    <a:pt x="1793184" y="1675763"/>
                  </a:lnTo>
                  <a:cubicBezTo>
                    <a:pt x="1793184" y="1840821"/>
                    <a:pt x="1659378" y="1974627"/>
                    <a:pt x="1494320" y="1974627"/>
                  </a:cubicBezTo>
                  <a:lnTo>
                    <a:pt x="298864" y="1974627"/>
                  </a:lnTo>
                  <a:cubicBezTo>
                    <a:pt x="133806" y="1974627"/>
                    <a:pt x="0" y="1840821"/>
                    <a:pt x="0" y="1675763"/>
                  </a:cubicBezTo>
                  <a:lnTo>
                    <a:pt x="0" y="298864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98964" tIns="98964" rIns="98964" bIns="98964" numCol="1" spcCol="1270" anchor="t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統計系學生</a:t>
              </a:r>
              <a:br>
                <a:rPr lang="en-US" altLang="zh-TW" b="1" kern="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</a:br>
              <a:r>
                <a:rPr lang="en-US" altLang="zh-TW" b="1" kern="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b="1" kern="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含輔系雙主修</a:t>
              </a:r>
              <a:r>
                <a:rPr lang="en-US" altLang="zh-TW" b="1" kern="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85750" marR="0" lvl="0" indent="-106363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TW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屬本系專業學分</a:t>
              </a:r>
              <a:endParaRPr lang="en-US" altLang="zh-TW" kern="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85750" marR="0" lvl="0" indent="-106363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不得申請承認為通識學分</a:t>
              </a:r>
            </a:p>
          </p:txBody>
        </p:sp>
        <p:sp>
          <p:nvSpPr>
            <p:cNvPr id="30" name="Freeform: Shape 43">
              <a:extLst>
                <a:ext uri="{FF2B5EF4-FFF2-40B4-BE49-F238E27FC236}">
                  <a16:creationId xmlns:a16="http://schemas.microsoft.com/office/drawing/2014/main" id="{C5F7AED3-EC16-2A3C-BEEC-E415E4226CC6}"/>
                </a:ext>
              </a:extLst>
            </p:cNvPr>
            <p:cNvSpPr/>
            <p:nvPr/>
          </p:nvSpPr>
          <p:spPr>
            <a:xfrm>
              <a:off x="6784995" y="3215035"/>
              <a:ext cx="4317695" cy="1995155"/>
            </a:xfrm>
            <a:custGeom>
              <a:avLst/>
              <a:gdLst>
                <a:gd name="connsiteX0" fmla="*/ 0 w 2511211"/>
                <a:gd name="connsiteY0" fmla="*/ 407725 h 2446351"/>
                <a:gd name="connsiteX1" fmla="*/ 407725 w 2511211"/>
                <a:gd name="connsiteY1" fmla="*/ 0 h 2446351"/>
                <a:gd name="connsiteX2" fmla="*/ 2103486 w 2511211"/>
                <a:gd name="connsiteY2" fmla="*/ 0 h 2446351"/>
                <a:gd name="connsiteX3" fmla="*/ 2511211 w 2511211"/>
                <a:gd name="connsiteY3" fmla="*/ 407725 h 2446351"/>
                <a:gd name="connsiteX4" fmla="*/ 2511211 w 2511211"/>
                <a:gd name="connsiteY4" fmla="*/ 2038626 h 2446351"/>
                <a:gd name="connsiteX5" fmla="*/ 2103486 w 2511211"/>
                <a:gd name="connsiteY5" fmla="*/ 2446351 h 2446351"/>
                <a:gd name="connsiteX6" fmla="*/ 407725 w 2511211"/>
                <a:gd name="connsiteY6" fmla="*/ 2446351 h 2446351"/>
                <a:gd name="connsiteX7" fmla="*/ 0 w 2511211"/>
                <a:gd name="connsiteY7" fmla="*/ 2038626 h 2446351"/>
                <a:gd name="connsiteX8" fmla="*/ 0 w 2511211"/>
                <a:gd name="connsiteY8" fmla="*/ 407725 h 244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1211" h="2446351">
                  <a:moveTo>
                    <a:pt x="0" y="407725"/>
                  </a:moveTo>
                  <a:cubicBezTo>
                    <a:pt x="0" y="182545"/>
                    <a:pt x="182545" y="0"/>
                    <a:pt x="407725" y="0"/>
                  </a:cubicBezTo>
                  <a:lnTo>
                    <a:pt x="2103486" y="0"/>
                  </a:lnTo>
                  <a:cubicBezTo>
                    <a:pt x="2328666" y="0"/>
                    <a:pt x="2511211" y="182545"/>
                    <a:pt x="2511211" y="407725"/>
                  </a:cubicBezTo>
                  <a:lnTo>
                    <a:pt x="2511211" y="2038626"/>
                  </a:lnTo>
                  <a:cubicBezTo>
                    <a:pt x="2511211" y="2263806"/>
                    <a:pt x="2328666" y="2446351"/>
                    <a:pt x="2103486" y="2446351"/>
                  </a:cubicBezTo>
                  <a:lnTo>
                    <a:pt x="407725" y="2446351"/>
                  </a:lnTo>
                  <a:cubicBezTo>
                    <a:pt x="182545" y="2446351"/>
                    <a:pt x="0" y="2263806"/>
                    <a:pt x="0" y="2038626"/>
                  </a:cubicBezTo>
                  <a:lnTo>
                    <a:pt x="0" y="407725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0849" tIns="130849" rIns="130849" bIns="130849" numCol="1" spcCol="1270" anchor="t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TW" altLang="en-US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非統計系學生</a:t>
              </a:r>
              <a:endParaRPr lang="en-US" altLang="zh-TW" b="1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357188" indent="-87313" defTabSz="80010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zh-TW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屬外系選修學分</a:t>
              </a:r>
              <a:r>
                <a:rPr lang="en-US" altLang="zh-TW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須經所屬學系同意</a:t>
              </a:r>
              <a:r>
                <a:rPr lang="en-US" altLang="zh-TW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357188" lvl="0" indent="-87313" defTabSz="80010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zh-TW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若欲承認為</a:t>
              </a:r>
              <a:r>
                <a:rPr lang="zh-TW" altLang="en-US" kern="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通識「自然與工程科學」領域學分，則學生</a:t>
              </a: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須</a:t>
              </a:r>
              <a:r>
                <a:rPr lang="zh-TW" altLang="en-US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於修課當學期選課確認日起至學期結束前提出申請</a:t>
              </a:r>
              <a:r>
                <a:rPr lang="zh-TW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，逾期不受理。</a:t>
              </a:r>
            </a:p>
            <a:p>
              <a:pPr marL="269875" lvl="0" defTabSz="800100">
                <a:spcBef>
                  <a:spcPct val="0"/>
                </a:spcBef>
                <a:defRPr/>
              </a:pPr>
              <a:b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</a:b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68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3806" y="407264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                                                </a:t>
            </a:r>
            <a:r>
              <a:rPr lang="en-US" altLang="zh-TW" sz="5400" dirty="0"/>
              <a:t>【</a:t>
            </a:r>
            <a:r>
              <a:rPr lang="zh-TW" altLang="en-US" sz="5400" dirty="0"/>
              <a:t>例 </a:t>
            </a:r>
            <a:r>
              <a:rPr lang="en-US" altLang="zh-TW" sz="5400" dirty="0"/>
              <a:t>2】</a:t>
            </a:r>
            <a:br>
              <a:rPr lang="en-US" altLang="zh-TW" sz="5400" dirty="0"/>
            </a:br>
            <a:r>
              <a:rPr lang="zh-TW" altLang="en-US" sz="5400" dirty="0"/>
              <a:t>           數據量化專長微學程</a:t>
            </a:r>
          </a:p>
        </p:txBody>
      </p:sp>
      <p:grpSp>
        <p:nvGrpSpPr>
          <p:cNvPr id="19" name="Group 34">
            <a:extLst>
              <a:ext uri="{FF2B5EF4-FFF2-40B4-BE49-F238E27FC236}">
                <a16:creationId xmlns:a16="http://schemas.microsoft.com/office/drawing/2014/main" id="{2F5BBE4A-EAB1-C70E-2D7B-44571D8F6C76}"/>
              </a:ext>
            </a:extLst>
          </p:cNvPr>
          <p:cNvGrpSpPr/>
          <p:nvPr/>
        </p:nvGrpSpPr>
        <p:grpSpPr>
          <a:xfrm>
            <a:off x="1420824" y="2470195"/>
            <a:ext cx="9989009" cy="3223742"/>
            <a:chOff x="1374169" y="2084104"/>
            <a:chExt cx="9989009" cy="3223742"/>
          </a:xfrm>
        </p:grpSpPr>
        <p:sp>
          <p:nvSpPr>
            <p:cNvPr id="22" name="Freeform: Shape 35">
              <a:extLst>
                <a:ext uri="{FF2B5EF4-FFF2-40B4-BE49-F238E27FC236}">
                  <a16:creationId xmlns:a16="http://schemas.microsoft.com/office/drawing/2014/main" id="{0F6A68D2-3D1B-9C9D-B7DD-6216C7B1C03B}"/>
                </a:ext>
              </a:extLst>
            </p:cNvPr>
            <p:cNvSpPr/>
            <p:nvPr/>
          </p:nvSpPr>
          <p:spPr>
            <a:xfrm>
              <a:off x="6347252" y="2838467"/>
              <a:ext cx="3397869" cy="3765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8284"/>
                  </a:lnTo>
                  <a:lnTo>
                    <a:pt x="3397869" y="188284"/>
                  </a:lnTo>
                  <a:lnTo>
                    <a:pt x="3397869" y="37656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sp>
        <p:sp>
          <p:nvSpPr>
            <p:cNvPr id="25" name="Freeform: Shape 38">
              <a:extLst>
                <a:ext uri="{FF2B5EF4-FFF2-40B4-BE49-F238E27FC236}">
                  <a16:creationId xmlns:a16="http://schemas.microsoft.com/office/drawing/2014/main" id="{760D1C15-9868-EF55-3F5A-F41E5ED8EA16}"/>
                </a:ext>
              </a:extLst>
            </p:cNvPr>
            <p:cNvSpPr/>
            <p:nvPr/>
          </p:nvSpPr>
          <p:spPr>
            <a:xfrm>
              <a:off x="2590369" y="2838467"/>
              <a:ext cx="3756882" cy="3765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56882" y="0"/>
                  </a:moveTo>
                  <a:lnTo>
                    <a:pt x="3756882" y="188284"/>
                  </a:lnTo>
                  <a:lnTo>
                    <a:pt x="0" y="188284"/>
                  </a:lnTo>
                  <a:lnTo>
                    <a:pt x="0" y="37656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sp>
        <p:sp>
          <p:nvSpPr>
            <p:cNvPr id="26" name="Freeform: Shape 39">
              <a:extLst>
                <a:ext uri="{FF2B5EF4-FFF2-40B4-BE49-F238E27FC236}">
                  <a16:creationId xmlns:a16="http://schemas.microsoft.com/office/drawing/2014/main" id="{E3B6EE75-03D0-5638-2C03-D53D37FA7289}"/>
                </a:ext>
              </a:extLst>
            </p:cNvPr>
            <p:cNvSpPr/>
            <p:nvPr/>
          </p:nvSpPr>
          <p:spPr>
            <a:xfrm>
              <a:off x="2713171" y="2084104"/>
              <a:ext cx="7697693" cy="704752"/>
            </a:xfrm>
            <a:custGeom>
              <a:avLst/>
              <a:gdLst>
                <a:gd name="connsiteX0" fmla="*/ 0 w 2741366"/>
                <a:gd name="connsiteY0" fmla="*/ 114162 h 684969"/>
                <a:gd name="connsiteX1" fmla="*/ 114162 w 2741366"/>
                <a:gd name="connsiteY1" fmla="*/ 0 h 684969"/>
                <a:gd name="connsiteX2" fmla="*/ 2627205 w 2741366"/>
                <a:gd name="connsiteY2" fmla="*/ 0 h 684969"/>
                <a:gd name="connsiteX3" fmla="*/ 2741367 w 2741366"/>
                <a:gd name="connsiteY3" fmla="*/ 114162 h 684969"/>
                <a:gd name="connsiteX4" fmla="*/ 2741366 w 2741366"/>
                <a:gd name="connsiteY4" fmla="*/ 570808 h 684969"/>
                <a:gd name="connsiteX5" fmla="*/ 2627204 w 2741366"/>
                <a:gd name="connsiteY5" fmla="*/ 684970 h 684969"/>
                <a:gd name="connsiteX6" fmla="*/ 114162 w 2741366"/>
                <a:gd name="connsiteY6" fmla="*/ 684969 h 684969"/>
                <a:gd name="connsiteX7" fmla="*/ 0 w 2741366"/>
                <a:gd name="connsiteY7" fmla="*/ 570807 h 684969"/>
                <a:gd name="connsiteX8" fmla="*/ 0 w 2741366"/>
                <a:gd name="connsiteY8" fmla="*/ 114162 h 68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1366" h="684969">
                  <a:moveTo>
                    <a:pt x="0" y="114162"/>
                  </a:moveTo>
                  <a:cubicBezTo>
                    <a:pt x="0" y="51112"/>
                    <a:pt x="51112" y="0"/>
                    <a:pt x="114162" y="0"/>
                  </a:cubicBezTo>
                  <a:lnTo>
                    <a:pt x="2627205" y="0"/>
                  </a:lnTo>
                  <a:cubicBezTo>
                    <a:pt x="2690255" y="0"/>
                    <a:pt x="2741367" y="51112"/>
                    <a:pt x="2741367" y="114162"/>
                  </a:cubicBezTo>
                  <a:cubicBezTo>
                    <a:pt x="2741367" y="266377"/>
                    <a:pt x="2741366" y="418593"/>
                    <a:pt x="2741366" y="570808"/>
                  </a:cubicBezTo>
                  <a:cubicBezTo>
                    <a:pt x="2741366" y="633858"/>
                    <a:pt x="2690254" y="684970"/>
                    <a:pt x="2627204" y="684970"/>
                  </a:cubicBezTo>
                  <a:lnTo>
                    <a:pt x="114162" y="684969"/>
                  </a:lnTo>
                  <a:cubicBezTo>
                    <a:pt x="51112" y="684969"/>
                    <a:pt x="0" y="633857"/>
                    <a:pt x="0" y="570807"/>
                  </a:cubicBezTo>
                  <a:lnTo>
                    <a:pt x="0" y="114162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56297" tIns="56297" rIns="56297" bIns="56297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kumimoji="0" lang="zh-TW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通識中心 所開授的「工業統計」</a:t>
              </a:r>
            </a:p>
          </p:txBody>
        </p:sp>
        <p:sp>
          <p:nvSpPr>
            <p:cNvPr id="27" name="Freeform: Shape 40">
              <a:extLst>
                <a:ext uri="{FF2B5EF4-FFF2-40B4-BE49-F238E27FC236}">
                  <a16:creationId xmlns:a16="http://schemas.microsoft.com/office/drawing/2014/main" id="{2F74AB53-C5F7-F456-8F30-1A9023100565}"/>
                </a:ext>
              </a:extLst>
            </p:cNvPr>
            <p:cNvSpPr/>
            <p:nvPr/>
          </p:nvSpPr>
          <p:spPr>
            <a:xfrm>
              <a:off x="1374169" y="3241670"/>
              <a:ext cx="2457577" cy="2066176"/>
            </a:xfrm>
            <a:custGeom>
              <a:avLst/>
              <a:gdLst>
                <a:gd name="connsiteX0" fmla="*/ 0 w 1793184"/>
                <a:gd name="connsiteY0" fmla="*/ 298864 h 1974627"/>
                <a:gd name="connsiteX1" fmla="*/ 298864 w 1793184"/>
                <a:gd name="connsiteY1" fmla="*/ 0 h 1974627"/>
                <a:gd name="connsiteX2" fmla="*/ 1494320 w 1793184"/>
                <a:gd name="connsiteY2" fmla="*/ 0 h 1974627"/>
                <a:gd name="connsiteX3" fmla="*/ 1793184 w 1793184"/>
                <a:gd name="connsiteY3" fmla="*/ 298864 h 1974627"/>
                <a:gd name="connsiteX4" fmla="*/ 1793184 w 1793184"/>
                <a:gd name="connsiteY4" fmla="*/ 1675763 h 1974627"/>
                <a:gd name="connsiteX5" fmla="*/ 1494320 w 1793184"/>
                <a:gd name="connsiteY5" fmla="*/ 1974627 h 1974627"/>
                <a:gd name="connsiteX6" fmla="*/ 298864 w 1793184"/>
                <a:gd name="connsiteY6" fmla="*/ 1974627 h 1974627"/>
                <a:gd name="connsiteX7" fmla="*/ 0 w 1793184"/>
                <a:gd name="connsiteY7" fmla="*/ 1675763 h 1974627"/>
                <a:gd name="connsiteX8" fmla="*/ 0 w 1793184"/>
                <a:gd name="connsiteY8" fmla="*/ 298864 h 197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184" h="1974627">
                  <a:moveTo>
                    <a:pt x="0" y="298864"/>
                  </a:moveTo>
                  <a:cubicBezTo>
                    <a:pt x="0" y="133806"/>
                    <a:pt x="133806" y="0"/>
                    <a:pt x="298864" y="0"/>
                  </a:cubicBezTo>
                  <a:lnTo>
                    <a:pt x="1494320" y="0"/>
                  </a:lnTo>
                  <a:cubicBezTo>
                    <a:pt x="1659378" y="0"/>
                    <a:pt x="1793184" y="133806"/>
                    <a:pt x="1793184" y="298864"/>
                  </a:cubicBezTo>
                  <a:lnTo>
                    <a:pt x="1793184" y="1675763"/>
                  </a:lnTo>
                  <a:cubicBezTo>
                    <a:pt x="1793184" y="1840821"/>
                    <a:pt x="1659378" y="1974627"/>
                    <a:pt x="1494320" y="1974627"/>
                  </a:cubicBezTo>
                  <a:lnTo>
                    <a:pt x="298864" y="1974627"/>
                  </a:lnTo>
                  <a:cubicBezTo>
                    <a:pt x="133806" y="1974627"/>
                    <a:pt x="0" y="1840821"/>
                    <a:pt x="0" y="1675763"/>
                  </a:cubicBezTo>
                  <a:lnTo>
                    <a:pt x="0" y="298864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98964" tIns="98964" rIns="98964" bIns="98964" numCol="1" spcCol="1270" anchor="t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統計系學生</a:t>
              </a: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85750" marR="0" lvl="0" indent="-106363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不得修習</a:t>
              </a:r>
            </a:p>
          </p:txBody>
        </p:sp>
        <p:sp>
          <p:nvSpPr>
            <p:cNvPr id="30" name="Freeform: Shape 43">
              <a:extLst>
                <a:ext uri="{FF2B5EF4-FFF2-40B4-BE49-F238E27FC236}">
                  <a16:creationId xmlns:a16="http://schemas.microsoft.com/office/drawing/2014/main" id="{C5F7AED3-EC16-2A3C-BEEC-E415E4226CC6}"/>
                </a:ext>
              </a:extLst>
            </p:cNvPr>
            <p:cNvSpPr/>
            <p:nvPr/>
          </p:nvSpPr>
          <p:spPr>
            <a:xfrm>
              <a:off x="8377123" y="3232792"/>
              <a:ext cx="2986055" cy="1995155"/>
            </a:xfrm>
            <a:custGeom>
              <a:avLst/>
              <a:gdLst>
                <a:gd name="connsiteX0" fmla="*/ 0 w 2511211"/>
                <a:gd name="connsiteY0" fmla="*/ 407725 h 2446351"/>
                <a:gd name="connsiteX1" fmla="*/ 407725 w 2511211"/>
                <a:gd name="connsiteY1" fmla="*/ 0 h 2446351"/>
                <a:gd name="connsiteX2" fmla="*/ 2103486 w 2511211"/>
                <a:gd name="connsiteY2" fmla="*/ 0 h 2446351"/>
                <a:gd name="connsiteX3" fmla="*/ 2511211 w 2511211"/>
                <a:gd name="connsiteY3" fmla="*/ 407725 h 2446351"/>
                <a:gd name="connsiteX4" fmla="*/ 2511211 w 2511211"/>
                <a:gd name="connsiteY4" fmla="*/ 2038626 h 2446351"/>
                <a:gd name="connsiteX5" fmla="*/ 2103486 w 2511211"/>
                <a:gd name="connsiteY5" fmla="*/ 2446351 h 2446351"/>
                <a:gd name="connsiteX6" fmla="*/ 407725 w 2511211"/>
                <a:gd name="connsiteY6" fmla="*/ 2446351 h 2446351"/>
                <a:gd name="connsiteX7" fmla="*/ 0 w 2511211"/>
                <a:gd name="connsiteY7" fmla="*/ 2038626 h 2446351"/>
                <a:gd name="connsiteX8" fmla="*/ 0 w 2511211"/>
                <a:gd name="connsiteY8" fmla="*/ 407725 h 244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1211" h="2446351">
                  <a:moveTo>
                    <a:pt x="0" y="407725"/>
                  </a:moveTo>
                  <a:cubicBezTo>
                    <a:pt x="0" y="182545"/>
                    <a:pt x="182545" y="0"/>
                    <a:pt x="407725" y="0"/>
                  </a:cubicBezTo>
                  <a:lnTo>
                    <a:pt x="2103486" y="0"/>
                  </a:lnTo>
                  <a:cubicBezTo>
                    <a:pt x="2328666" y="0"/>
                    <a:pt x="2511211" y="182545"/>
                    <a:pt x="2511211" y="407725"/>
                  </a:cubicBezTo>
                  <a:lnTo>
                    <a:pt x="2511211" y="2038626"/>
                  </a:lnTo>
                  <a:cubicBezTo>
                    <a:pt x="2511211" y="2263806"/>
                    <a:pt x="2328666" y="2446351"/>
                    <a:pt x="2103486" y="2446351"/>
                  </a:cubicBezTo>
                  <a:lnTo>
                    <a:pt x="407725" y="2446351"/>
                  </a:lnTo>
                  <a:cubicBezTo>
                    <a:pt x="182545" y="2446351"/>
                    <a:pt x="0" y="2263806"/>
                    <a:pt x="0" y="2038626"/>
                  </a:cubicBezTo>
                  <a:lnTo>
                    <a:pt x="0" y="407725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0849" tIns="130849" rIns="130849" bIns="130849" numCol="1" spcCol="1270" anchor="t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TW" altLang="en-US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非統計系學生</a:t>
              </a:r>
              <a:endParaRPr lang="en-US" altLang="zh-TW" b="1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357188" indent="-87313" defTabSz="80010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zh-TW" altLang="en-US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屬通識</a:t>
              </a: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「自然與工程科學」領域學分</a:t>
              </a:r>
              <a:b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</a:b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Freeform: Shape 40">
            <a:extLst>
              <a:ext uri="{FF2B5EF4-FFF2-40B4-BE49-F238E27FC236}">
                <a16:creationId xmlns:a16="http://schemas.microsoft.com/office/drawing/2014/main" id="{2F74AB53-C5F7-F456-8F30-1A9023100565}"/>
              </a:ext>
            </a:extLst>
          </p:cNvPr>
          <p:cNvSpPr/>
          <p:nvPr/>
        </p:nvSpPr>
        <p:spPr>
          <a:xfrm>
            <a:off x="4881032" y="3683054"/>
            <a:ext cx="3025748" cy="2066176"/>
          </a:xfrm>
          <a:custGeom>
            <a:avLst/>
            <a:gdLst>
              <a:gd name="connsiteX0" fmla="*/ 0 w 1793184"/>
              <a:gd name="connsiteY0" fmla="*/ 298864 h 1974627"/>
              <a:gd name="connsiteX1" fmla="*/ 298864 w 1793184"/>
              <a:gd name="connsiteY1" fmla="*/ 0 h 1974627"/>
              <a:gd name="connsiteX2" fmla="*/ 1494320 w 1793184"/>
              <a:gd name="connsiteY2" fmla="*/ 0 h 1974627"/>
              <a:gd name="connsiteX3" fmla="*/ 1793184 w 1793184"/>
              <a:gd name="connsiteY3" fmla="*/ 298864 h 1974627"/>
              <a:gd name="connsiteX4" fmla="*/ 1793184 w 1793184"/>
              <a:gd name="connsiteY4" fmla="*/ 1675763 h 1974627"/>
              <a:gd name="connsiteX5" fmla="*/ 1494320 w 1793184"/>
              <a:gd name="connsiteY5" fmla="*/ 1974627 h 1974627"/>
              <a:gd name="connsiteX6" fmla="*/ 298864 w 1793184"/>
              <a:gd name="connsiteY6" fmla="*/ 1974627 h 1974627"/>
              <a:gd name="connsiteX7" fmla="*/ 0 w 1793184"/>
              <a:gd name="connsiteY7" fmla="*/ 1675763 h 1974627"/>
              <a:gd name="connsiteX8" fmla="*/ 0 w 1793184"/>
              <a:gd name="connsiteY8" fmla="*/ 298864 h 197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3184" h="1974627">
                <a:moveTo>
                  <a:pt x="0" y="298864"/>
                </a:moveTo>
                <a:cubicBezTo>
                  <a:pt x="0" y="133806"/>
                  <a:pt x="133806" y="0"/>
                  <a:pt x="298864" y="0"/>
                </a:cubicBezTo>
                <a:lnTo>
                  <a:pt x="1494320" y="0"/>
                </a:lnTo>
                <a:cubicBezTo>
                  <a:pt x="1659378" y="0"/>
                  <a:pt x="1793184" y="133806"/>
                  <a:pt x="1793184" y="298864"/>
                </a:cubicBezTo>
                <a:lnTo>
                  <a:pt x="1793184" y="1675763"/>
                </a:lnTo>
                <a:cubicBezTo>
                  <a:pt x="1793184" y="1840821"/>
                  <a:pt x="1659378" y="1974627"/>
                  <a:pt x="1494320" y="1974627"/>
                </a:cubicBezTo>
                <a:lnTo>
                  <a:pt x="298864" y="1974627"/>
                </a:lnTo>
                <a:cubicBezTo>
                  <a:pt x="133806" y="1974627"/>
                  <a:pt x="0" y="1840821"/>
                  <a:pt x="0" y="1675763"/>
                </a:cubicBezTo>
                <a:lnTo>
                  <a:pt x="0" y="298864"/>
                </a:ln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98964" tIns="98964" rIns="98964" bIns="98964" numCol="1" spcCol="1270" anchor="t" anchorCtr="0">
            <a:noAutofit/>
          </a:bodyPr>
          <a:lstStyle/>
          <a:p>
            <a:pPr lvl="0" algn="ctr" defTabSz="800100"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b="1" kern="0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輔系或雙主修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統計系的</a:t>
            </a:r>
            <a:r>
              <a:rPr lang="zh-TW" altLang="en-US" b="1" kern="0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106363" defTabSz="8001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kern="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逕至統計系選課</a:t>
            </a:r>
            <a:endParaRPr lang="en-US" altLang="zh-TW" kern="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106363" defTabSz="8001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kern="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若完成輔系或雙主修者，該課程</a:t>
            </a:r>
            <a:r>
              <a:rPr lang="zh-TW" altLang="en-US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不得計入通識畢業學分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377280" y="2743668"/>
            <a:ext cx="0" cy="175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0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左-右雙向箭號 27"/>
          <p:cNvSpPr/>
          <p:nvPr/>
        </p:nvSpPr>
        <p:spPr>
          <a:xfrm>
            <a:off x="900999" y="1410920"/>
            <a:ext cx="9429812" cy="7681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787083" y="694678"/>
            <a:ext cx="11209957" cy="5339226"/>
            <a:chOff x="524841" y="491067"/>
            <a:chExt cx="11209957" cy="5339226"/>
          </a:xfrm>
        </p:grpSpPr>
        <p:sp>
          <p:nvSpPr>
            <p:cNvPr id="5" name="矩形 4"/>
            <p:cNvSpPr/>
            <p:nvPr/>
          </p:nvSpPr>
          <p:spPr>
            <a:xfrm>
              <a:off x="584201" y="1989667"/>
              <a:ext cx="5063068" cy="6011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6" name="矩形 5"/>
            <p:cNvSpPr/>
            <p:nvPr/>
          </p:nvSpPr>
          <p:spPr>
            <a:xfrm>
              <a:off x="5647269" y="1989667"/>
              <a:ext cx="1667931" cy="6011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7" name="矩形 6"/>
            <p:cNvSpPr/>
            <p:nvPr/>
          </p:nvSpPr>
          <p:spPr>
            <a:xfrm>
              <a:off x="7315199" y="1989666"/>
              <a:ext cx="2751669" cy="60113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471728" y="1386278"/>
              <a:ext cx="2884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FFFF00"/>
                  </a:solidFill>
                </a:rPr>
                <a:t>128</a:t>
              </a:r>
              <a:r>
                <a:rPr lang="zh-TW" altLang="en-US" sz="2000" dirty="0">
                  <a:solidFill>
                    <a:srgbClr val="FFFF00"/>
                  </a:solidFill>
                </a:rPr>
                <a:t>學分或大於</a:t>
              </a:r>
              <a:r>
                <a:rPr lang="en-US" altLang="zh-TW" sz="2000" dirty="0">
                  <a:solidFill>
                    <a:srgbClr val="FFFF00"/>
                  </a:solidFill>
                </a:rPr>
                <a:t>128</a:t>
              </a:r>
              <a:r>
                <a:rPr lang="zh-TW" altLang="en-US" sz="2000" dirty="0">
                  <a:solidFill>
                    <a:srgbClr val="FFFF00"/>
                  </a:solidFill>
                </a:rPr>
                <a:t>學分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401317" y="2105567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/>
                <a:t>系定必、選修課程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605340" y="1942243"/>
              <a:ext cx="17235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/>
                <a:t>系定</a:t>
              </a:r>
              <a:endParaRPr lang="en-US" altLang="zh-TW" sz="2000" dirty="0"/>
            </a:p>
            <a:p>
              <a:pPr algn="ctr"/>
              <a:r>
                <a:rPr lang="zh-TW" altLang="en-US" sz="2000" dirty="0"/>
                <a:t>自由選修課程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8348137" y="212513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/>
                <a:t>通識學分</a:t>
              </a:r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7831668" y="1989666"/>
              <a:ext cx="0" cy="601133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10070269" y="1989666"/>
              <a:ext cx="1664529" cy="6011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0348535" y="1933365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/>
                <a:t>自主修習</a:t>
              </a:r>
              <a:endParaRPr lang="en-US" altLang="zh-TW" sz="2000" dirty="0"/>
            </a:p>
            <a:p>
              <a:r>
                <a:rPr lang="zh-TW" altLang="en-US" sz="2000" dirty="0"/>
                <a:t>額外課程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24841" y="491067"/>
              <a:ext cx="4245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Font typeface="Wingdings" panose="05000000000000000000" pitchFamily="2" charset="2"/>
                <a:buChar char="Ø"/>
              </a:pPr>
              <a:r>
                <a:rPr lang="zh-TW" altLang="en-US" sz="3600" b="1" dirty="0"/>
                <a:t>學生學分組成樣態</a:t>
              </a:r>
              <a:endPara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84201" y="3801533"/>
              <a:ext cx="5063068" cy="60113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401317" y="3917433"/>
              <a:ext cx="26207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/>
                <a:t>專長微學程</a:t>
              </a:r>
              <a:r>
                <a:rPr lang="en-US" altLang="zh-TW" sz="2000" dirty="0"/>
                <a:t>(I)</a:t>
              </a:r>
              <a:r>
                <a:rPr lang="zh-TW" altLang="en-US" sz="2000" dirty="0"/>
                <a:t>  </a:t>
              </a:r>
              <a:r>
                <a:rPr lang="en-US" altLang="zh-TW" sz="2000" dirty="0"/>
                <a:t>15</a:t>
              </a:r>
              <a:r>
                <a:rPr lang="zh-TW" altLang="en-US" sz="2000" dirty="0"/>
                <a:t>學分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647269" y="3701819"/>
              <a:ext cx="5911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來自於</a:t>
              </a:r>
              <a:r>
                <a:rPr lang="zh-TW" altLang="en-US" sz="1600" dirty="0">
                  <a:sym typeface="Wingdings" panose="05000000000000000000" pitchFamily="2" charset="2"/>
                </a:rPr>
                <a:t>：</a:t>
              </a:r>
              <a:r>
                <a:rPr lang="en-US" altLang="zh-TW" sz="1600" dirty="0">
                  <a:sym typeface="Wingdings" panose="05000000000000000000" pitchFamily="2" charset="2"/>
                </a:rPr>
                <a:t>(1)</a:t>
              </a:r>
              <a:r>
                <a:rPr lang="zh-TW" altLang="en-US" sz="1600" dirty="0"/>
                <a:t>系定必、選修課程</a:t>
              </a:r>
              <a:r>
                <a:rPr lang="en-US" altLang="zh-TW" sz="1600" dirty="0"/>
                <a:t>+(2)</a:t>
              </a:r>
              <a:r>
                <a:rPr lang="zh-TW" altLang="en-US" sz="1600" dirty="0"/>
                <a:t>自由選修課程</a:t>
              </a:r>
              <a:r>
                <a:rPr lang="en-US" altLang="zh-TW" sz="1600" dirty="0"/>
                <a:t>+(3)</a:t>
              </a:r>
              <a:r>
                <a:rPr lang="zh-TW" altLang="en-US" sz="1600" dirty="0"/>
                <a:t>通識學分</a:t>
              </a:r>
              <a:r>
                <a:rPr lang="en-US" altLang="zh-TW" sz="1600" dirty="0"/>
                <a:t>+</a:t>
              </a:r>
              <a:r>
                <a:rPr lang="zh-TW" altLang="en-US" sz="1600" dirty="0"/>
                <a:t> </a:t>
              </a:r>
              <a:r>
                <a:rPr lang="en-US" altLang="zh-TW" sz="1600" dirty="0"/>
                <a:t>(4)</a:t>
              </a:r>
              <a:r>
                <a:rPr lang="zh-TW" altLang="en-US" sz="1600" dirty="0"/>
                <a:t>自主額外課程</a:t>
              </a:r>
              <a:endParaRPr lang="en-US" altLang="zh-TW" sz="1600" dirty="0"/>
            </a:p>
            <a:p>
              <a:r>
                <a:rPr lang="zh-TW" altLang="en-US" sz="1600" dirty="0"/>
                <a:t>大部分可由</a:t>
              </a:r>
              <a:r>
                <a:rPr lang="en-US" altLang="zh-TW" sz="1600" dirty="0"/>
                <a:t>(2)</a:t>
              </a:r>
              <a:r>
                <a:rPr lang="zh-TW" altLang="en-US" sz="1600" dirty="0"/>
                <a:t>自由選修課程</a:t>
              </a:r>
              <a:r>
                <a:rPr lang="en-US" altLang="zh-TW" sz="1600" dirty="0"/>
                <a:t>+(3)</a:t>
              </a:r>
              <a:r>
                <a:rPr lang="zh-TW" altLang="en-US" sz="1600" dirty="0"/>
                <a:t>通識學分</a:t>
              </a:r>
              <a:r>
                <a:rPr lang="en-US" altLang="zh-TW" sz="1600" dirty="0"/>
                <a:t>+(4)</a:t>
              </a:r>
              <a:r>
                <a:rPr lang="zh-TW" altLang="en-US" sz="1600" dirty="0"/>
                <a:t>自主額外課程組成。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84201" y="4728633"/>
              <a:ext cx="5063068" cy="60113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401317" y="4844533"/>
              <a:ext cx="26849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/>
                <a:t>專長微學程</a:t>
              </a:r>
              <a:r>
                <a:rPr lang="en-US" altLang="zh-TW" sz="2000" dirty="0"/>
                <a:t>(II)</a:t>
              </a:r>
              <a:r>
                <a:rPr lang="zh-TW" altLang="en-US" sz="2000" dirty="0"/>
                <a:t>  </a:t>
              </a:r>
              <a:r>
                <a:rPr lang="en-US" altLang="zh-TW" sz="2000" dirty="0"/>
                <a:t>15</a:t>
              </a:r>
              <a:r>
                <a:rPr lang="zh-TW" altLang="en-US" sz="2000" dirty="0"/>
                <a:t>學分</a:t>
              </a: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647269" y="4753075"/>
              <a:ext cx="58267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若同時修習兩個以上的專長微學程，則</a:t>
              </a:r>
              <a:r>
                <a:rPr lang="zh-TW" altLang="en-US" sz="1600" dirty="0">
                  <a:solidFill>
                    <a:srgbClr val="FF0000"/>
                  </a:solidFill>
                </a:rPr>
                <a:t>這些專長微學程的</a:t>
              </a:r>
              <a:r>
                <a:rPr lang="zh-TW" altLang="en-US" sz="1600" b="1" u="sng" dirty="0">
                  <a:solidFill>
                    <a:srgbClr val="FF0000"/>
                  </a:solidFill>
                </a:rPr>
                <a:t>相同課程</a:t>
              </a:r>
              <a:r>
                <a:rPr lang="zh-TW" altLang="en-US" sz="1600" dirty="0">
                  <a:solidFill>
                    <a:srgbClr val="FF0000"/>
                  </a:solidFill>
                </a:rPr>
                <a:t>僅能採計在單一微學程中。</a:t>
              </a:r>
              <a:endParaRPr lang="en-US" altLang="zh-TW" sz="1600" dirty="0">
                <a:solidFill>
                  <a:srgbClr val="FF0000"/>
                </a:solidFill>
              </a:endParaRPr>
            </a:p>
            <a:p>
              <a:r>
                <a:rPr lang="zh-TW" altLang="en-US" sz="1600" dirty="0">
                  <a:solidFill>
                    <a:srgbClr val="0000FF"/>
                  </a:solidFill>
                </a:rPr>
                <a:t>如</a:t>
              </a:r>
              <a:r>
                <a:rPr lang="en-US" altLang="zh-TW" sz="1600" dirty="0">
                  <a:solidFill>
                    <a:srgbClr val="0000FF"/>
                  </a:solidFill>
                </a:rPr>
                <a:t>:</a:t>
              </a:r>
              <a:r>
                <a:rPr lang="zh-TW" altLang="en-US" sz="1600" dirty="0">
                  <a:solidFill>
                    <a:srgbClr val="0000FF"/>
                  </a:solidFill>
                </a:rPr>
                <a:t>社會計量科學及數位人文專長微學程都有「人工智慧在社會科學中的應用」及「政治學的資料探勘與機器學習」這</a:t>
              </a:r>
              <a:r>
                <a:rPr lang="en-US" altLang="zh-TW" sz="1600" dirty="0">
                  <a:solidFill>
                    <a:srgbClr val="0000FF"/>
                  </a:solidFill>
                </a:rPr>
                <a:t>2</a:t>
              </a:r>
              <a:r>
                <a:rPr lang="zh-TW" altLang="en-US" sz="1600" dirty="0">
                  <a:solidFill>
                    <a:srgbClr val="0000FF"/>
                  </a:solidFill>
                </a:rPr>
                <a:t>門課程。</a:t>
              </a:r>
            </a:p>
          </p:txBody>
        </p:sp>
      </p:grpSp>
      <p:sp>
        <p:nvSpPr>
          <p:cNvPr id="2" name="左-右雙向箭號 1"/>
          <p:cNvSpPr/>
          <p:nvPr/>
        </p:nvSpPr>
        <p:spPr>
          <a:xfrm>
            <a:off x="7591131" y="2864321"/>
            <a:ext cx="2737977" cy="7052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8453779" y="3014669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</a:rPr>
              <a:t>28</a:t>
            </a:r>
            <a:r>
              <a:rPr lang="zh-TW" altLang="en-US" sz="2000" dirty="0">
                <a:solidFill>
                  <a:srgbClr val="FFFF00"/>
                </a:solidFill>
              </a:rPr>
              <a:t>學分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523784" y="2195356"/>
            <a:ext cx="65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語文</a:t>
            </a:r>
            <a:r>
              <a:rPr lang="en-US" altLang="zh-TW" sz="1200" dirty="0"/>
              <a:t>+</a:t>
            </a:r>
            <a:r>
              <a:rPr lang="zh-TW" altLang="en-US" sz="1200" dirty="0"/>
              <a:t>踏溯</a:t>
            </a:r>
          </a:p>
        </p:txBody>
      </p:sp>
    </p:spTree>
    <p:extLst>
      <p:ext uri="{BB962C8B-B14F-4D97-AF65-F5344CB8AC3E}">
        <p14:creationId xmlns:p14="http://schemas.microsoft.com/office/powerpoint/2010/main" val="1945733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0F99EC-5D2C-4C09-82B2-15E52DEF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6789"/>
            <a:ext cx="9601200" cy="99337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>
                <a:latin typeface="Arial Black" panose="020B0A04020102020204" pitchFamily="34" charset="0"/>
              </a:rPr>
              <a:t>         </a:t>
            </a:r>
            <a:r>
              <a:rPr lang="en-US" altLang="zh-TW" sz="8000" dirty="0">
                <a:latin typeface="Arial Black" panose="020B0A04020102020204" pitchFamily="34" charset="0"/>
              </a:rPr>
              <a:t>Q&amp;A</a:t>
            </a:r>
            <a:r>
              <a:rPr lang="zh-TW" altLang="en-US" sz="8000" dirty="0">
                <a:latin typeface="Arial Black" panose="020B0A04020102020204" pitchFamily="34" charset="0"/>
              </a:rPr>
              <a:t>          </a:t>
            </a:r>
            <a:r>
              <a:rPr lang="en-US" altLang="zh-TW" sz="8000" dirty="0">
                <a:latin typeface="Arial Black" panose="020B0A04020102020204" pitchFamily="34" charset="0"/>
              </a:rPr>
              <a:t>1</a:t>
            </a:r>
            <a:endParaRPr lang="zh-TW" altLang="en-US" sz="80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A6A74-0DBA-4981-8673-47D7230A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869" y="1354975"/>
            <a:ext cx="11080865" cy="5378334"/>
          </a:xfrm>
        </p:spPr>
        <p:txBody>
          <a:bodyPr>
            <a:normAutofit fontScale="55000" lnSpcReduction="20000"/>
          </a:bodyPr>
          <a:lstStyle/>
          <a:p>
            <a:endParaRPr lang="en-US" altLang="zh-TW" sz="3600" b="1" dirty="0"/>
          </a:p>
          <a:p>
            <a:r>
              <a:rPr lang="en-US" altLang="zh-TW" sz="6500" b="1" dirty="0"/>
              <a:t>Q.</a:t>
            </a:r>
            <a:r>
              <a:rPr lang="zh-TW" altLang="en-US" sz="6500" b="1" dirty="0">
                <a:solidFill>
                  <a:srgbClr val="0000FF"/>
                </a:solidFill>
              </a:rPr>
              <a:t> 請問一定要</a:t>
            </a:r>
            <a:r>
              <a:rPr lang="zh-TW" altLang="en-US" sz="6500" b="1">
                <a:solidFill>
                  <a:srgbClr val="0000FF"/>
                </a:solidFill>
              </a:rPr>
              <a:t>修習專長</a:t>
            </a:r>
            <a:r>
              <a:rPr lang="zh-TW" altLang="en-US" sz="6500" b="1" dirty="0">
                <a:solidFill>
                  <a:srgbClr val="0000FF"/>
                </a:solidFill>
              </a:rPr>
              <a:t>微學程的課程嗎？</a:t>
            </a:r>
            <a:endParaRPr lang="en-US" altLang="zh-TW" sz="65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6500" b="1" dirty="0">
                <a:solidFill>
                  <a:srgbClr val="0000FF"/>
                </a:solidFill>
              </a:rPr>
              <a:t>         </a:t>
            </a:r>
            <a:endParaRPr lang="en-US" altLang="zh-TW" sz="65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</a:rPr>
              <a:t>        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r>
              <a:rPr lang="en-US" altLang="zh-TW" sz="6500" b="1" dirty="0"/>
              <a:t>A.</a:t>
            </a:r>
            <a:r>
              <a:rPr lang="zh-TW" altLang="en-US" sz="6500" b="1" dirty="0">
                <a:solidFill>
                  <a:srgbClr val="FF0000"/>
                </a:solidFill>
              </a:rPr>
              <a:t>不一定</a:t>
            </a:r>
            <a:r>
              <a:rPr lang="zh-TW" altLang="en-US" sz="6500" b="1" dirty="0"/>
              <a:t>。</a:t>
            </a:r>
            <a:endParaRPr lang="en-US" altLang="zh-TW" sz="6500" b="1" dirty="0"/>
          </a:p>
          <a:p>
            <a:pPr marL="0" indent="0">
              <a:buNone/>
            </a:pPr>
            <a:r>
              <a:rPr lang="zh-TW" altLang="en-US" sz="6500" b="1" dirty="0"/>
              <a:t>       </a:t>
            </a:r>
            <a:r>
              <a:rPr lang="zh-TW" altLang="en-US" sz="6500" b="1" dirty="0">
                <a:latin typeface="+mj-ea"/>
                <a:ea typeface="+mj-ea"/>
              </a:rPr>
              <a:t>本校自</a:t>
            </a:r>
            <a:r>
              <a:rPr lang="en-US" altLang="zh-TW" sz="6500" b="1" dirty="0">
                <a:latin typeface="+mj-ea"/>
                <a:ea typeface="+mj-ea"/>
              </a:rPr>
              <a:t>112</a:t>
            </a:r>
            <a:r>
              <a:rPr lang="zh-TW" altLang="en-US" sz="6500" b="1" dirty="0">
                <a:latin typeface="+mj-ea"/>
                <a:ea typeface="+mj-ea"/>
              </a:rPr>
              <a:t>學年度起，推出專長微學程，旨在</a:t>
            </a:r>
            <a:endParaRPr lang="en-US" altLang="zh-TW" sz="65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6400" b="1" dirty="0">
                <a:latin typeface="+mj-ea"/>
                <a:ea typeface="+mj-ea"/>
              </a:rPr>
              <a:t>       </a:t>
            </a:r>
            <a:r>
              <a:rPr lang="zh-TW" altLang="en-US" sz="6500" b="1" dirty="0">
                <a:latin typeface="+mj-ea"/>
                <a:ea typeface="+mj-ea"/>
              </a:rPr>
              <a:t>鼓勵學生除有專業知識與能力外，更能跨域修 </a:t>
            </a:r>
            <a:endParaRPr lang="en-US" altLang="zh-TW" sz="65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6500" b="1" dirty="0">
                <a:latin typeface="+mj-ea"/>
                <a:ea typeface="+mj-ea"/>
              </a:rPr>
              <a:t>       習有興趣之專長課程，培養學生具備因應社會</a:t>
            </a:r>
            <a:endParaRPr lang="en-US" altLang="zh-TW" sz="65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6500" b="1" dirty="0">
                <a:latin typeface="+mj-ea"/>
                <a:ea typeface="+mj-ea"/>
              </a:rPr>
              <a:t>       變遷的能力。</a:t>
            </a:r>
            <a:endParaRPr lang="en-US" altLang="zh-TW" sz="65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b="1" dirty="0"/>
              <a:t>       </a:t>
            </a:r>
            <a:endParaRPr lang="en-US" altLang="zh-TW" sz="3600" b="1" dirty="0"/>
          </a:p>
          <a:p>
            <a:pPr marL="0" indent="0">
              <a:buNone/>
            </a:pPr>
            <a:endParaRPr lang="en-US" altLang="zh-TW" sz="36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91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0F99EC-5D2C-4C09-82B2-15E52DEF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000" dirty="0">
                <a:latin typeface="Arial Black" panose="020B0A04020102020204" pitchFamily="34" charset="0"/>
              </a:rPr>
              <a:t>         </a:t>
            </a:r>
            <a:r>
              <a:rPr lang="en-US" altLang="zh-TW" sz="8000" dirty="0">
                <a:latin typeface="Arial Black" panose="020B0A04020102020204" pitchFamily="34" charset="0"/>
              </a:rPr>
              <a:t>Q&amp;A          2</a:t>
            </a:r>
            <a:endParaRPr lang="zh-TW" altLang="en-US" sz="80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A6A74-0DBA-4981-8673-47D7230A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4397"/>
            <a:ext cx="10260676" cy="4530436"/>
          </a:xfrm>
        </p:spPr>
        <p:txBody>
          <a:bodyPr>
            <a:normAutofit/>
          </a:bodyPr>
          <a:lstStyle/>
          <a:p>
            <a:endParaRPr lang="en-US" altLang="zh-TW" sz="3600" b="1" dirty="0"/>
          </a:p>
          <a:p>
            <a:r>
              <a:rPr lang="en-US" altLang="zh-TW" sz="3600" b="1" dirty="0"/>
              <a:t>Q.</a:t>
            </a:r>
            <a:r>
              <a:rPr lang="zh-TW" altLang="en-US" sz="3600" b="1" dirty="0">
                <a:solidFill>
                  <a:srgbClr val="0000FF"/>
                </a:solidFill>
              </a:rPr>
              <a:t>若修習本系開授的專長微學程的課程，能轉成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</a:rPr>
              <a:t>       通識的學分嗎？       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</a:rPr>
              <a:t>       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r>
              <a:rPr lang="en-US" altLang="zh-TW" sz="3600" b="1" dirty="0"/>
              <a:t>A.</a:t>
            </a:r>
            <a:r>
              <a:rPr lang="zh-TW" altLang="en-US" sz="3600" b="1" dirty="0">
                <a:solidFill>
                  <a:srgbClr val="FF0000"/>
                </a:solidFill>
              </a:rPr>
              <a:t>當然不行</a:t>
            </a:r>
            <a:r>
              <a:rPr lang="zh-TW" altLang="en-US" sz="3600" b="1" dirty="0"/>
              <a:t>。</a:t>
            </a:r>
            <a:endParaRPr lang="en-US" altLang="zh-TW" sz="3600" b="1" dirty="0"/>
          </a:p>
          <a:p>
            <a:pPr marL="0" indent="0">
              <a:buNone/>
            </a:pPr>
            <a:r>
              <a:rPr lang="zh-TW" altLang="en-US" sz="3600" b="1" dirty="0"/>
              <a:t>       依據本校通識課程選修要點規定。</a:t>
            </a:r>
            <a:endParaRPr lang="en-US" altLang="zh-TW" sz="3600" b="1" dirty="0"/>
          </a:p>
          <a:p>
            <a:pPr marL="0" indent="0">
              <a:buNone/>
            </a:pPr>
            <a:endParaRPr lang="en-US" altLang="zh-TW" sz="36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442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4301" y="691816"/>
            <a:ext cx="10884023" cy="5338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專業必</a:t>
            </a:r>
            <a:r>
              <a:rPr lang="en-US" altLang="zh-TW" sz="7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sz="7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選修學分</a:t>
            </a:r>
            <a:endParaRPr lang="en-US" altLang="zh-TW" sz="7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7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通識學分</a:t>
            </a:r>
            <a:endParaRPr lang="en-US" altLang="zh-TW" sz="7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7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跨領域</a:t>
            </a:r>
            <a:r>
              <a:rPr lang="zh-TW" altLang="en-US" sz="7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學分學程 </a:t>
            </a:r>
            <a:r>
              <a:rPr lang="en-US" altLang="zh-TW" sz="43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3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完成率偏低</a:t>
            </a:r>
            <a:r>
              <a:rPr lang="en-US" altLang="zh-TW" sz="43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7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72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FFFE8A-ECE3-4689-8C4E-6790C004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9506"/>
            <a:ext cx="9601200" cy="1039090"/>
          </a:xfrm>
        </p:spPr>
        <p:txBody>
          <a:bodyPr>
            <a:normAutofit fontScale="90000"/>
          </a:bodyPr>
          <a:lstStyle/>
          <a:p>
            <a:r>
              <a:rPr lang="zh-TW" altLang="en-US" sz="7200" dirty="0">
                <a:latin typeface="Arial Black" panose="020B0A04020102020204" pitchFamily="34" charset="0"/>
              </a:rPr>
              <a:t>           </a:t>
            </a:r>
            <a:r>
              <a:rPr lang="en-US" altLang="zh-TW" sz="7200" dirty="0">
                <a:latin typeface="Arial Black" panose="020B0A04020102020204" pitchFamily="34" charset="0"/>
              </a:rPr>
              <a:t>Q&amp;A</a:t>
            </a:r>
            <a:r>
              <a:rPr lang="zh-TW" altLang="en-US" sz="7200" dirty="0">
                <a:latin typeface="Arial Black" panose="020B0A04020102020204" pitchFamily="34" charset="0"/>
              </a:rPr>
              <a:t>            </a:t>
            </a:r>
            <a:r>
              <a:rPr lang="en-US" altLang="zh-TW" sz="7200" dirty="0">
                <a:latin typeface="Arial Black" panose="020B0A04020102020204" pitchFamily="34" charset="0"/>
              </a:rPr>
              <a:t>3</a:t>
            </a:r>
            <a:endParaRPr lang="zh-TW" altLang="en-US" sz="72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7B99A2-F148-4414-95C3-B3A73A993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" y="1197032"/>
            <a:ext cx="11405062" cy="5660967"/>
          </a:xfrm>
        </p:spPr>
        <p:txBody>
          <a:bodyPr>
            <a:normAutofit fontScale="25000" lnSpcReduction="20000"/>
          </a:bodyPr>
          <a:lstStyle/>
          <a:p>
            <a:endParaRPr lang="en-US" altLang="zh-TW" sz="3600" b="1" dirty="0">
              <a:latin typeface="+mj-ea"/>
              <a:ea typeface="+mj-ea"/>
            </a:endParaRPr>
          </a:p>
          <a:p>
            <a:r>
              <a:rPr lang="en-US" altLang="zh-TW" sz="14400" b="1" dirty="0">
                <a:latin typeface="+mj-ea"/>
                <a:ea typeface="+mj-ea"/>
              </a:rPr>
              <a:t>Q.</a:t>
            </a:r>
            <a:r>
              <a:rPr lang="zh-TW" altLang="en-US" sz="14400" b="1" dirty="0">
                <a:solidFill>
                  <a:srgbClr val="0000FF"/>
                </a:solidFill>
                <a:latin typeface="+mj-ea"/>
                <a:ea typeface="+mj-ea"/>
              </a:rPr>
              <a:t>若修習外院系開授的專長微學程的課程，能轉成通</a:t>
            </a:r>
            <a:endParaRPr lang="en-US" altLang="zh-TW" sz="144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rgbClr val="0000FF"/>
                </a:solidFill>
                <a:latin typeface="+mj-ea"/>
                <a:ea typeface="+mj-ea"/>
              </a:rPr>
              <a:t>        識的學分嗎？</a:t>
            </a:r>
            <a:endParaRPr lang="en-US" altLang="zh-TW" sz="144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sz="90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58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14400" b="1" dirty="0">
                <a:solidFill>
                  <a:schemeClr val="tx1"/>
                </a:solidFill>
                <a:latin typeface="+mj-ea"/>
                <a:ea typeface="+mj-ea"/>
              </a:rPr>
              <a:t>■</a:t>
            </a:r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sz="14400" b="1" dirty="0">
                <a:solidFill>
                  <a:schemeClr val="tx1"/>
                </a:solidFill>
                <a:latin typeface="+mj-ea"/>
                <a:ea typeface="+mj-ea"/>
              </a:rPr>
              <a:t>A.</a:t>
            </a:r>
            <a:r>
              <a:rPr lang="zh-TW" altLang="en-US" sz="14400" b="1" dirty="0">
                <a:solidFill>
                  <a:srgbClr val="FF0000"/>
                </a:solidFill>
                <a:latin typeface="+mj-ea"/>
                <a:ea typeface="+mj-ea"/>
              </a:rPr>
              <a:t>可以</a:t>
            </a:r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，但須符合系上的規定。</a:t>
            </a:r>
            <a:endParaRPr lang="en-US" altLang="zh-TW" sz="14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+mj-ea"/>
                <a:ea typeface="+mj-ea"/>
              </a:rPr>
              <a:t>                  </a:t>
            </a:r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請同學務必於</a:t>
            </a:r>
            <a:r>
              <a:rPr lang="zh-TW" altLang="en-US" sz="14400" b="1" dirty="0">
                <a:solidFill>
                  <a:srgbClr val="FF0000"/>
                </a:solidFill>
                <a:latin typeface="+mj-ea"/>
                <a:ea typeface="+mj-ea"/>
              </a:rPr>
              <a:t>修課當學期規定辦理期限內</a:t>
            </a:r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，逕自</a:t>
            </a:r>
            <a:endParaRPr lang="en-US" altLang="zh-TW" sz="14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      </a:t>
            </a:r>
            <a:r>
              <a:rPr lang="en-US" altLang="zh-TW" sz="14400" b="1" dirty="0">
                <a:solidFill>
                  <a:schemeClr val="tx1"/>
                </a:solidFill>
                <a:latin typeface="+mj-ea"/>
                <a:ea typeface="+mj-ea"/>
              </a:rPr>
              <a:t>『</a:t>
            </a:r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系外選修承認為通識學分</a:t>
            </a:r>
            <a:r>
              <a:rPr lang="en-US" altLang="zh-TW" sz="14400" b="1" dirty="0">
                <a:solidFill>
                  <a:schemeClr val="tx1"/>
                </a:solidFill>
                <a:latin typeface="+mj-ea"/>
                <a:ea typeface="+mj-ea"/>
              </a:rPr>
              <a:t>』</a:t>
            </a:r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線上平台提出申請。</a:t>
            </a:r>
          </a:p>
          <a:p>
            <a:pPr marL="0" indent="0">
              <a:buNone/>
            </a:pPr>
            <a:endParaRPr lang="zh-TW" altLang="en-US" sz="9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sz="5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+mj-ea"/>
                <a:ea typeface="+mj-ea"/>
              </a:rPr>
              <a:t>                                                                       </a:t>
            </a:r>
            <a:r>
              <a:rPr lang="en-US" altLang="zh-TW" sz="144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【</a:t>
            </a:r>
            <a:r>
              <a:rPr lang="zh-TW" altLang="en-US" sz="144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切記！逾期恕不受理</a:t>
            </a:r>
            <a:r>
              <a:rPr lang="en-US" altLang="zh-TW" sz="144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】</a:t>
            </a: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        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8937207" y="4980372"/>
            <a:ext cx="3918786" cy="1785308"/>
            <a:chOff x="8937207" y="4980372"/>
            <a:chExt cx="3918786" cy="178530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9631" y="4980372"/>
              <a:ext cx="1308254" cy="13082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8937207" y="6288626"/>
              <a:ext cx="39187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5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申請系統連結</a:t>
              </a:r>
              <a:endParaRPr lang="en-US" altLang="zh-TW" sz="2500" b="1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12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0F99EC-5D2C-4C09-82B2-15E52DEF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5349"/>
            <a:ext cx="9601200" cy="109728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>
                <a:latin typeface="Arial Black" panose="020B0A04020102020204" pitchFamily="34" charset="0"/>
              </a:rPr>
              <a:t>        </a:t>
            </a:r>
            <a:r>
              <a:rPr lang="en-US" altLang="zh-TW" sz="8000" dirty="0">
                <a:latin typeface="Arial Black" panose="020B0A04020102020204" pitchFamily="34" charset="0"/>
              </a:rPr>
              <a:t>Q&amp;A</a:t>
            </a:r>
            <a:r>
              <a:rPr lang="zh-TW" altLang="en-US" sz="8000" dirty="0">
                <a:latin typeface="Arial Black" panose="020B0A04020102020204" pitchFamily="34" charset="0"/>
              </a:rPr>
              <a:t>          </a:t>
            </a:r>
            <a:r>
              <a:rPr lang="en-US" altLang="zh-TW" sz="8000" dirty="0">
                <a:latin typeface="Arial Black" panose="020B0A04020102020204" pitchFamily="34" charset="0"/>
              </a:rPr>
              <a:t>4</a:t>
            </a:r>
            <a:endParaRPr lang="zh-TW" altLang="en-US" sz="80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A6A74-0DBA-4981-8673-47D7230A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5" y="1292630"/>
            <a:ext cx="11368234" cy="5448992"/>
          </a:xfrm>
        </p:spPr>
        <p:txBody>
          <a:bodyPr>
            <a:normAutofit fontScale="25000" lnSpcReduction="20000"/>
          </a:bodyPr>
          <a:lstStyle/>
          <a:p>
            <a:endParaRPr lang="en-US" altLang="zh-TW" sz="3600" b="1" dirty="0"/>
          </a:p>
          <a:p>
            <a:r>
              <a:rPr lang="en-US" altLang="zh-TW" sz="14400" b="1" dirty="0">
                <a:latin typeface="+mj-ea"/>
                <a:ea typeface="+mj-ea"/>
              </a:rPr>
              <a:t>Q.</a:t>
            </a:r>
            <a:r>
              <a:rPr lang="zh-TW" altLang="en-US" sz="14400" b="1" dirty="0">
                <a:solidFill>
                  <a:srgbClr val="0000FF"/>
                </a:solidFill>
                <a:latin typeface="+mj-ea"/>
                <a:ea typeface="+mj-ea"/>
              </a:rPr>
              <a:t>若修習輔系或雙主修系所開授的專長微學程的課程，</a:t>
            </a:r>
            <a:endParaRPr lang="en-US" altLang="zh-TW" sz="144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rgbClr val="0000FF"/>
                </a:solidFill>
                <a:latin typeface="+mj-ea"/>
                <a:ea typeface="+mj-ea"/>
              </a:rPr>
              <a:t>        請問能同時承認為通識的學分嗎？        </a:t>
            </a:r>
            <a:endParaRPr lang="en-US" altLang="zh-TW" sz="144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9000" b="1" dirty="0">
                <a:solidFill>
                  <a:srgbClr val="0000FF"/>
                </a:solidFill>
                <a:latin typeface="+mj-ea"/>
                <a:ea typeface="+mj-ea"/>
              </a:rPr>
              <a:t>                             </a:t>
            </a:r>
            <a:endParaRPr lang="en-US" altLang="zh-TW" sz="9000" b="1" dirty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en-US" altLang="zh-TW" sz="14400" b="1" dirty="0">
                <a:latin typeface="+mj-ea"/>
                <a:ea typeface="+mj-ea"/>
              </a:rPr>
              <a:t>A.</a:t>
            </a:r>
            <a:r>
              <a:rPr lang="zh-TW" altLang="en-US" sz="14400" b="1" dirty="0">
                <a:solidFill>
                  <a:srgbClr val="FF0000"/>
                </a:solidFill>
                <a:latin typeface="+mj-ea"/>
                <a:ea typeface="+mj-ea"/>
              </a:rPr>
              <a:t>當然不行。</a:t>
            </a:r>
            <a:endParaRPr lang="en-US" altLang="zh-TW" sz="14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        因輔系與雙主修學分：都是專業外加學分。</a:t>
            </a:r>
            <a:endParaRPr lang="en-US" altLang="zh-TW" sz="14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9000" b="1" dirty="0">
                <a:solidFill>
                  <a:schemeClr val="tx1"/>
                </a:solidFill>
                <a:latin typeface="+mj-ea"/>
                <a:ea typeface="+mj-ea"/>
              </a:rPr>
              <a:t>       </a:t>
            </a:r>
            <a:endParaRPr lang="en-US" altLang="zh-TW" sz="90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學生修習之課程，於成績單上僅能以</a:t>
            </a:r>
            <a:r>
              <a:rPr lang="zh-TW" altLang="en-US" sz="14400" b="1" dirty="0">
                <a:solidFill>
                  <a:srgbClr val="FF0000"/>
                </a:solidFill>
                <a:latin typeface="+mj-ea"/>
                <a:ea typeface="+mj-ea"/>
              </a:rPr>
              <a:t>必修、選修、輔</a:t>
            </a:r>
            <a:endParaRPr lang="en-US" altLang="zh-TW" sz="14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rgbClr val="FF0000"/>
                </a:solidFill>
                <a:latin typeface="+mj-ea"/>
                <a:ea typeface="+mj-ea"/>
              </a:rPr>
              <a:t>   系、雙修、通識、抵通</a:t>
            </a:r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擇一註記呈現。</a:t>
            </a:r>
            <a:endParaRPr lang="en-US" altLang="zh-TW" sz="14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9000" b="1" dirty="0">
                <a:solidFill>
                  <a:srgbClr val="FF0000"/>
                </a:solidFill>
                <a:latin typeface="+mj-ea"/>
                <a:ea typeface="+mj-ea"/>
              </a:rPr>
              <a:t>    </a:t>
            </a:r>
            <a:endParaRPr lang="en-US" altLang="zh-TW" sz="9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112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【</a:t>
            </a:r>
            <a:r>
              <a:rPr lang="zh-TW" altLang="en-US" sz="112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依各專業系所規定：輔系必修</a:t>
            </a:r>
            <a:r>
              <a:rPr lang="en-US" altLang="zh-TW" sz="112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20</a:t>
            </a:r>
            <a:r>
              <a:rPr lang="zh-TW" altLang="en-US" sz="112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學分以上；雙主修則</a:t>
            </a:r>
            <a:r>
              <a:rPr lang="en-US" altLang="zh-TW" sz="112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40</a:t>
            </a:r>
            <a:r>
              <a:rPr lang="zh-TW" altLang="en-US" sz="112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學分以上</a:t>
            </a:r>
            <a:r>
              <a:rPr lang="en-US" altLang="zh-TW" sz="112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】</a:t>
            </a:r>
            <a:endParaRPr lang="en-US" altLang="zh-TW" sz="11200" b="1" dirty="0">
              <a:solidFill>
                <a:srgbClr val="FF0000"/>
              </a:solidFill>
              <a:highlight>
                <a:srgbClr val="00FF00"/>
              </a:highlight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2962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0F99EC-5D2C-4C09-82B2-15E52DEF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5349"/>
            <a:ext cx="9601200" cy="113053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>
                <a:latin typeface="Arial Black" panose="020B0A04020102020204" pitchFamily="34" charset="0"/>
              </a:rPr>
              <a:t>       </a:t>
            </a:r>
            <a:r>
              <a:rPr lang="en-US" altLang="zh-TW" sz="8000" dirty="0">
                <a:latin typeface="Arial Black" panose="020B0A04020102020204" pitchFamily="34" charset="0"/>
              </a:rPr>
              <a:t>Q&amp;A</a:t>
            </a:r>
            <a:r>
              <a:rPr lang="zh-TW" altLang="en-US" sz="8000" dirty="0">
                <a:latin typeface="Arial Black" panose="020B0A04020102020204" pitchFamily="34" charset="0"/>
              </a:rPr>
              <a:t>          </a:t>
            </a:r>
            <a:r>
              <a:rPr lang="en-US" altLang="zh-TW" sz="8000" dirty="0">
                <a:latin typeface="Arial Black" panose="020B0A04020102020204" pitchFamily="34" charset="0"/>
              </a:rPr>
              <a:t>5</a:t>
            </a:r>
            <a:endParaRPr lang="zh-TW" altLang="en-US" sz="80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A6A74-0DBA-4981-8673-47D7230A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26" y="1292630"/>
            <a:ext cx="11489574" cy="5448992"/>
          </a:xfrm>
        </p:spPr>
        <p:txBody>
          <a:bodyPr>
            <a:normAutofit fontScale="25000" lnSpcReduction="20000"/>
          </a:bodyPr>
          <a:lstStyle/>
          <a:p>
            <a:endParaRPr lang="en-US" altLang="zh-TW" sz="3600" b="1" dirty="0"/>
          </a:p>
          <a:p>
            <a:r>
              <a:rPr lang="en-US" altLang="zh-TW" sz="14400" b="1" dirty="0"/>
              <a:t>Q.</a:t>
            </a:r>
            <a:r>
              <a:rPr lang="zh-TW" altLang="en-US" sz="12800" b="1" dirty="0">
                <a:solidFill>
                  <a:srgbClr val="0000FF"/>
                </a:solidFill>
              </a:rPr>
              <a:t> </a:t>
            </a:r>
            <a:r>
              <a:rPr lang="zh-TW" altLang="en-US" sz="14400" b="1" dirty="0">
                <a:solidFill>
                  <a:srgbClr val="0000FF"/>
                </a:solidFill>
              </a:rPr>
              <a:t>修習輔系或雙主修系所開授的專長微學程的課程， </a:t>
            </a:r>
            <a:endParaRPr lang="en-US" altLang="zh-TW" sz="14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rgbClr val="0000FF"/>
                </a:solidFill>
              </a:rPr>
              <a:t>        若最終無法完成該系規定的學分，請問能再轉成 </a:t>
            </a:r>
            <a:endParaRPr lang="en-US" altLang="zh-TW" sz="14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rgbClr val="0000FF"/>
                </a:solidFill>
              </a:rPr>
              <a:t>        通識的學分嗎？</a:t>
            </a:r>
            <a:endParaRPr lang="en-US" altLang="zh-TW" sz="11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5800" b="1" dirty="0">
                <a:solidFill>
                  <a:srgbClr val="0000FF"/>
                </a:solidFill>
              </a:rPr>
              <a:t>        </a:t>
            </a:r>
            <a:r>
              <a:rPr lang="zh-TW" altLang="en-US" sz="4600" b="1" dirty="0">
                <a:solidFill>
                  <a:srgbClr val="0000FF"/>
                </a:solidFill>
              </a:rPr>
              <a:t>             </a:t>
            </a:r>
            <a:r>
              <a:rPr lang="zh-TW" altLang="en-US" sz="3600" b="1" dirty="0">
                <a:solidFill>
                  <a:srgbClr val="0000FF"/>
                </a:solidFill>
              </a:rPr>
              <a:t>                    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r>
              <a:rPr lang="en-US" altLang="zh-TW" sz="14400" b="1" dirty="0">
                <a:latin typeface="+mj-ea"/>
                <a:ea typeface="+mj-ea"/>
              </a:rPr>
              <a:t>A.</a:t>
            </a:r>
            <a:r>
              <a:rPr lang="zh-TW" altLang="en-US" sz="14400" b="1" dirty="0">
                <a:solidFill>
                  <a:schemeClr val="tx1"/>
                </a:solidFill>
                <a:latin typeface="+mj-ea"/>
                <a:ea typeface="+mj-ea"/>
              </a:rPr>
              <a:t>這問題問得好。請同學</a:t>
            </a:r>
            <a:r>
              <a:rPr lang="zh-TW" altLang="en-US" sz="14400" b="1" dirty="0">
                <a:latin typeface="+mj-ea"/>
                <a:ea typeface="+mj-ea"/>
              </a:rPr>
              <a:t>務必於</a:t>
            </a:r>
            <a:r>
              <a:rPr lang="zh-TW" altLang="en-US" sz="14400" b="1" dirty="0">
                <a:solidFill>
                  <a:srgbClr val="FF0000"/>
                </a:solidFill>
                <a:latin typeface="+mj-ea"/>
                <a:ea typeface="+mj-ea"/>
              </a:rPr>
              <a:t>修課當學期規定辦理 </a:t>
            </a:r>
            <a:endParaRPr lang="en-US" altLang="zh-TW" sz="14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rgbClr val="FF0000"/>
                </a:solidFill>
                <a:latin typeface="+mj-ea"/>
                <a:ea typeface="+mj-ea"/>
              </a:rPr>
              <a:t>       期限內</a:t>
            </a:r>
            <a:r>
              <a:rPr lang="zh-TW" altLang="en-US" sz="14400" b="1" dirty="0">
                <a:latin typeface="+mj-ea"/>
                <a:ea typeface="+mj-ea"/>
              </a:rPr>
              <a:t>，逕自</a:t>
            </a:r>
            <a:r>
              <a:rPr lang="en-US" altLang="zh-TW" sz="14400" b="1" dirty="0">
                <a:latin typeface="+mj-ea"/>
                <a:ea typeface="+mj-ea"/>
              </a:rPr>
              <a:t>『</a:t>
            </a:r>
            <a:r>
              <a:rPr lang="zh-TW" altLang="en-US" sz="14400" b="1" dirty="0">
                <a:latin typeface="+mj-ea"/>
                <a:ea typeface="+mj-ea"/>
              </a:rPr>
              <a:t>系外選修承認為通識學分</a:t>
            </a:r>
            <a:r>
              <a:rPr lang="en-US" altLang="zh-TW" sz="14400" b="1" dirty="0">
                <a:latin typeface="+mj-ea"/>
                <a:ea typeface="+mj-ea"/>
              </a:rPr>
              <a:t>』</a:t>
            </a:r>
            <a:r>
              <a:rPr lang="zh-TW" altLang="en-US" sz="14400" b="1" dirty="0">
                <a:latin typeface="+mj-ea"/>
                <a:ea typeface="+mj-ea"/>
              </a:rPr>
              <a:t>線上平 </a:t>
            </a:r>
            <a:endParaRPr lang="en-US" altLang="zh-TW" sz="144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4400" b="1" dirty="0">
                <a:latin typeface="+mj-ea"/>
                <a:ea typeface="+mj-ea"/>
              </a:rPr>
              <a:t>       台</a:t>
            </a:r>
            <a:r>
              <a:rPr lang="zh-TW" altLang="en-US" sz="14400" b="1" dirty="0">
                <a:solidFill>
                  <a:srgbClr val="FF0000"/>
                </a:solidFill>
                <a:latin typeface="+mj-ea"/>
                <a:ea typeface="+mj-ea"/>
              </a:rPr>
              <a:t>先提出申請</a:t>
            </a:r>
            <a:r>
              <a:rPr lang="zh-TW" altLang="en-US" sz="14400" b="1" dirty="0">
                <a:latin typeface="+mj-ea"/>
                <a:ea typeface="+mj-ea"/>
              </a:rPr>
              <a:t>，以保障同學在日後無法完成輔系或</a:t>
            </a:r>
            <a:endParaRPr lang="en-US" altLang="zh-TW" sz="14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4400" b="1" dirty="0">
                <a:latin typeface="+mj-ea"/>
                <a:ea typeface="+mj-ea"/>
              </a:rPr>
              <a:t>       雙主修時，該學分還能當成通識畢業學分。</a:t>
            </a:r>
            <a:endParaRPr lang="en-US" altLang="zh-TW" sz="14400" b="1" dirty="0">
              <a:latin typeface="+mj-ea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4400" b="1" dirty="0">
                <a:latin typeface="+mj-ea"/>
                <a:ea typeface="+mj-ea"/>
              </a:rPr>
              <a:t>                         </a:t>
            </a:r>
            <a:r>
              <a:rPr lang="zh-TW" altLang="en-US" sz="1000" b="1" dirty="0">
                <a:latin typeface="+mj-ea"/>
                <a:ea typeface="+mj-ea"/>
              </a:rPr>
              <a:t>                                   </a:t>
            </a:r>
            <a:r>
              <a:rPr lang="zh-TW" altLang="en-US" sz="14400" b="1" dirty="0">
                <a:latin typeface="+mj-ea"/>
                <a:ea typeface="+mj-ea"/>
              </a:rPr>
              <a:t> </a:t>
            </a:r>
            <a:r>
              <a:rPr lang="en-US" altLang="zh-TW" sz="14400" b="1" dirty="0">
                <a:highlight>
                  <a:srgbClr val="00FF00"/>
                </a:highlight>
                <a:latin typeface="+mj-ea"/>
                <a:ea typeface="+mj-ea"/>
              </a:rPr>
              <a:t>【</a:t>
            </a:r>
            <a:r>
              <a:rPr lang="zh-TW" altLang="en-US" sz="14400" b="1" dirty="0">
                <a:solidFill>
                  <a:schemeClr val="tx1"/>
                </a:solidFill>
                <a:highlight>
                  <a:srgbClr val="00FF00"/>
                </a:highlight>
                <a:latin typeface="+mj-ea"/>
                <a:ea typeface="+mj-ea"/>
              </a:rPr>
              <a:t>切記！逾期恕不受理</a:t>
            </a:r>
            <a:r>
              <a:rPr lang="en-US" altLang="zh-TW" sz="14400" b="1" dirty="0">
                <a:highlight>
                  <a:srgbClr val="00FF00"/>
                </a:highlight>
                <a:latin typeface="+mj-ea"/>
                <a:ea typeface="+mj-ea"/>
              </a:rPr>
              <a:t>】</a:t>
            </a:r>
          </a:p>
          <a:p>
            <a:pPr marL="0" indent="0">
              <a:buNone/>
            </a:pPr>
            <a:endParaRPr lang="en-US" altLang="zh-TW" sz="14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9212415" y="5202314"/>
            <a:ext cx="3918786" cy="1723752"/>
            <a:chOff x="8937207" y="4980372"/>
            <a:chExt cx="3918786" cy="172375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9631" y="4980372"/>
              <a:ext cx="1308254" cy="13082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8937207" y="6288626"/>
              <a:ext cx="39187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申請系統連結</a:t>
              </a:r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492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0F99EC-5D2C-4C09-82B2-15E52DEF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5349"/>
            <a:ext cx="9601200" cy="109728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>
                <a:latin typeface="Arial Black" panose="020B0A04020102020204" pitchFamily="34" charset="0"/>
              </a:rPr>
              <a:t>      </a:t>
            </a:r>
            <a:r>
              <a:rPr lang="en-US" altLang="zh-TW" sz="8000" dirty="0">
                <a:latin typeface="Arial Black" panose="020B0A04020102020204" pitchFamily="34" charset="0"/>
              </a:rPr>
              <a:t>Q&amp;A</a:t>
            </a:r>
            <a:r>
              <a:rPr lang="zh-TW" altLang="en-US" sz="8000" dirty="0">
                <a:latin typeface="Arial Black" panose="020B0A04020102020204" pitchFamily="34" charset="0"/>
              </a:rPr>
              <a:t>          </a:t>
            </a:r>
            <a:r>
              <a:rPr lang="en-US" altLang="zh-TW" sz="8000" dirty="0">
                <a:latin typeface="Arial Black" panose="020B0A04020102020204" pitchFamily="34" charset="0"/>
              </a:rPr>
              <a:t>6</a:t>
            </a:r>
            <a:endParaRPr lang="zh-TW" altLang="en-US" sz="80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A6A74-0DBA-4981-8673-47D7230A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338" y="1292630"/>
            <a:ext cx="10985269" cy="5448992"/>
          </a:xfrm>
        </p:spPr>
        <p:txBody>
          <a:bodyPr>
            <a:normAutofit fontScale="25000" lnSpcReduction="20000"/>
          </a:bodyPr>
          <a:lstStyle/>
          <a:p>
            <a:endParaRPr lang="en-US" altLang="zh-TW" sz="3600" b="1" dirty="0"/>
          </a:p>
          <a:p>
            <a:r>
              <a:rPr lang="en-US" altLang="zh-TW" sz="14400" b="1" dirty="0"/>
              <a:t>Q.</a:t>
            </a:r>
            <a:r>
              <a:rPr lang="zh-TW" altLang="en-US" sz="14400" b="1" dirty="0">
                <a:solidFill>
                  <a:srgbClr val="0000FF"/>
                </a:solidFill>
              </a:rPr>
              <a:t>若於畢業當學期，同學發現自己已完成輔系或雙</a:t>
            </a:r>
            <a:endParaRPr lang="en-US" altLang="zh-TW" sz="14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rgbClr val="0000FF"/>
                </a:solidFill>
              </a:rPr>
              <a:t>       主修學分時，請問能否將已申請轉成通識學分的</a:t>
            </a:r>
            <a:endParaRPr lang="en-US" altLang="zh-TW" sz="14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rgbClr val="0000FF"/>
                </a:solidFill>
              </a:rPr>
              <a:t>       專長微學程課，重新改為輔系或雙主修學分嗎？         </a:t>
            </a:r>
            <a:endParaRPr lang="en-US" altLang="zh-TW" sz="14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rgbClr val="0000FF"/>
                </a:solidFill>
              </a:rPr>
              <a:t>       </a:t>
            </a:r>
            <a:r>
              <a:rPr lang="zh-TW" altLang="en-US" sz="11100" b="1" dirty="0">
                <a:solidFill>
                  <a:srgbClr val="0000FF"/>
                </a:solidFill>
              </a:rPr>
              <a:t>       </a:t>
            </a:r>
            <a:endParaRPr lang="en-US" altLang="zh-TW" sz="111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7600" b="1" dirty="0">
                <a:solidFill>
                  <a:srgbClr val="0000FF"/>
                </a:solidFill>
              </a:rPr>
              <a:t> </a:t>
            </a:r>
            <a:endParaRPr lang="en-US" altLang="zh-TW" sz="7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7600" b="1" dirty="0">
                <a:solidFill>
                  <a:srgbClr val="0000FF"/>
                </a:solidFill>
              </a:rPr>
              <a:t>      </a:t>
            </a:r>
            <a:r>
              <a:rPr lang="zh-TW" altLang="en-US" sz="5800" b="1" dirty="0">
                <a:solidFill>
                  <a:srgbClr val="0000FF"/>
                </a:solidFill>
              </a:rPr>
              <a:t>     </a:t>
            </a:r>
            <a:r>
              <a:rPr lang="zh-TW" altLang="en-US" sz="4600" b="1" dirty="0">
                <a:solidFill>
                  <a:srgbClr val="0000FF"/>
                </a:solidFill>
              </a:rPr>
              <a:t>             </a:t>
            </a:r>
            <a:r>
              <a:rPr lang="zh-TW" altLang="en-US" sz="3600" b="1" dirty="0">
                <a:solidFill>
                  <a:srgbClr val="0000FF"/>
                </a:solidFill>
              </a:rPr>
              <a:t>                    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r>
              <a:rPr lang="en-US" altLang="zh-TW" sz="14400" b="1" dirty="0"/>
              <a:t>A.</a:t>
            </a:r>
            <a:r>
              <a:rPr lang="zh-TW" altLang="en-US" sz="14400" b="1" dirty="0">
                <a:solidFill>
                  <a:srgbClr val="FF0000"/>
                </a:solidFill>
              </a:rPr>
              <a:t>可以。</a:t>
            </a:r>
            <a:r>
              <a:rPr lang="zh-TW" altLang="en-US" sz="14400" b="1" dirty="0"/>
              <a:t>請同學務必</a:t>
            </a:r>
            <a:r>
              <a:rPr lang="zh-TW" altLang="en-US" sz="14400" b="1" dirty="0">
                <a:highlight>
                  <a:srgbClr val="FFFF00"/>
                </a:highlight>
              </a:rPr>
              <a:t>將成績單交給該專業系所承辦</a:t>
            </a:r>
            <a:endParaRPr lang="en-US" altLang="zh-TW" sz="14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zh-TW" altLang="en-US" sz="14400" b="1" dirty="0"/>
              <a:t>       </a:t>
            </a:r>
            <a:r>
              <a:rPr lang="zh-TW" altLang="en-US" sz="14400" b="1" dirty="0">
                <a:highlight>
                  <a:srgbClr val="FFFF00"/>
                </a:highlight>
              </a:rPr>
              <a:t>人加註並核章後，再交至註冊組更正註記</a:t>
            </a:r>
            <a:r>
              <a:rPr lang="zh-TW" altLang="en-US" sz="14400" b="1" dirty="0"/>
              <a:t>為輔系</a:t>
            </a:r>
            <a:endParaRPr lang="en-US" altLang="zh-TW" sz="14400" b="1" dirty="0"/>
          </a:p>
          <a:p>
            <a:pPr marL="0" indent="0">
              <a:buNone/>
            </a:pPr>
            <a:r>
              <a:rPr lang="zh-TW" altLang="en-US" sz="14400" b="1" dirty="0"/>
              <a:t>       或雙修之學分。</a:t>
            </a:r>
            <a:endParaRPr lang="en-US" altLang="zh-TW" sz="14400" b="1" dirty="0"/>
          </a:p>
          <a:p>
            <a:pPr marL="0" indent="0">
              <a:buNone/>
            </a:pPr>
            <a:endParaRPr lang="en-US" altLang="zh-TW" sz="14400" b="1" dirty="0"/>
          </a:p>
          <a:p>
            <a:pPr marL="0" indent="0">
              <a:buNone/>
            </a:pPr>
            <a:r>
              <a:rPr lang="zh-TW" altLang="en-US" sz="14400" b="1" dirty="0"/>
              <a:t>       </a:t>
            </a:r>
            <a:endParaRPr lang="en-US" altLang="zh-TW" sz="144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586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D22409-606C-425F-BF58-9EE0F056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87036"/>
            <a:ext cx="9601200" cy="1026622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latin typeface="+mj-ea"/>
              </a:rPr>
              <a:t>            </a:t>
            </a:r>
            <a:r>
              <a:rPr lang="en-US" altLang="zh-TW" sz="8000" b="1" dirty="0">
                <a:latin typeface="Arial Black" panose="020B0A04020102020204" pitchFamily="34" charset="0"/>
              </a:rPr>
              <a:t>Q&amp;A          7</a:t>
            </a:r>
            <a:endParaRPr lang="zh-TW" altLang="en-US" sz="7200" b="1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CF960E-1058-43AA-92D9-47514BDB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3862"/>
            <a:ext cx="11506199" cy="50541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TW" sz="3600" b="1" dirty="0">
                <a:latin typeface="+mj-ea"/>
                <a:ea typeface="+mj-ea"/>
              </a:rPr>
              <a:t>■Q.</a:t>
            </a:r>
            <a:r>
              <a:rPr lang="zh-TW" altLang="en-US" sz="3600" b="1" dirty="0">
                <a:latin typeface="+mj-ea"/>
                <a:ea typeface="+mj-ea"/>
              </a:rPr>
              <a:t>依據通識課程選修要點規定，領域通識分為</a:t>
            </a:r>
            <a:r>
              <a:rPr lang="en-US" altLang="zh-TW" sz="3600" b="1" dirty="0">
                <a:latin typeface="+mj-ea"/>
                <a:ea typeface="+mj-ea"/>
              </a:rPr>
              <a:t>5</a:t>
            </a:r>
            <a:r>
              <a:rPr lang="zh-TW" altLang="en-US" sz="3600" b="1" dirty="0">
                <a:latin typeface="+mj-ea"/>
                <a:ea typeface="+mj-ea"/>
              </a:rPr>
              <a:t>大領域，</a:t>
            </a:r>
            <a:endParaRPr lang="en-US" altLang="zh-TW" sz="3600" b="1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zh-TW" altLang="en-US" sz="3600" b="1" dirty="0">
                <a:latin typeface="+mj-ea"/>
                <a:ea typeface="+mj-ea"/>
              </a:rPr>
              <a:t>      學生至少須修習</a:t>
            </a:r>
            <a:r>
              <a:rPr lang="en-US" altLang="zh-TW" sz="3600" b="1" dirty="0">
                <a:latin typeface="+mj-ea"/>
                <a:ea typeface="+mj-ea"/>
              </a:rPr>
              <a:t>3</a:t>
            </a:r>
            <a:r>
              <a:rPr lang="zh-TW" altLang="en-US" sz="3600" b="1" dirty="0">
                <a:latin typeface="+mj-ea"/>
                <a:ea typeface="+mj-ea"/>
              </a:rPr>
              <a:t>領域，學分數亦須達到</a:t>
            </a:r>
            <a:r>
              <a:rPr lang="en-US" altLang="zh-TW" sz="3600" b="1" dirty="0">
                <a:latin typeface="+mj-ea"/>
                <a:ea typeface="+mj-ea"/>
              </a:rPr>
              <a:t>4</a:t>
            </a:r>
            <a:r>
              <a:rPr lang="zh-TW" altLang="en-US" sz="3600" b="1" dirty="0">
                <a:latin typeface="+mj-ea"/>
                <a:ea typeface="+mj-ea"/>
              </a:rPr>
              <a:t>～</a:t>
            </a:r>
            <a:r>
              <a:rPr lang="en-US" altLang="zh-TW" sz="3600" b="1" dirty="0">
                <a:latin typeface="+mj-ea"/>
                <a:ea typeface="+mj-ea"/>
              </a:rPr>
              <a:t>18</a:t>
            </a:r>
            <a:r>
              <a:rPr lang="zh-TW" altLang="en-US" sz="3600" b="1" dirty="0">
                <a:latin typeface="+mj-ea"/>
                <a:ea typeface="+mj-ea"/>
              </a:rPr>
              <a:t>學分。 </a:t>
            </a:r>
            <a:endParaRPr lang="en-US" altLang="zh-TW" sz="3600" b="1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zh-TW" altLang="en-US" sz="3600" b="1" dirty="0">
                <a:latin typeface="+mj-ea"/>
                <a:ea typeface="+mj-ea"/>
              </a:rPr>
              <a:t>       </a:t>
            </a:r>
            <a:r>
              <a:rPr lang="zh-TW" altLang="en-US" sz="3600" b="1" dirty="0">
                <a:solidFill>
                  <a:srgbClr val="0000FF"/>
                </a:solidFill>
                <a:latin typeface="+mj-ea"/>
                <a:ea typeface="+mj-ea"/>
              </a:rPr>
              <a:t>如果我修習的微學程課程</a:t>
            </a:r>
            <a:r>
              <a:rPr lang="en-US" altLang="zh-TW" sz="3600" b="1" dirty="0">
                <a:solidFill>
                  <a:srgbClr val="0000FF"/>
                </a:solidFill>
                <a:latin typeface="+mj-ea"/>
                <a:ea typeface="+mj-ea"/>
              </a:rPr>
              <a:t>15</a:t>
            </a:r>
            <a:r>
              <a:rPr lang="zh-TW" altLang="en-US" sz="3600" b="1" dirty="0">
                <a:solidFill>
                  <a:srgbClr val="0000FF"/>
                </a:solidFill>
                <a:latin typeface="+mj-ea"/>
                <a:ea typeface="+mj-ea"/>
              </a:rPr>
              <a:t>學分，都屬於「自然與 </a:t>
            </a:r>
            <a:endParaRPr lang="en-US" altLang="zh-TW" sz="36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+mj-ea"/>
                <a:ea typeface="+mj-ea"/>
              </a:rPr>
              <a:t>       工程科學」領域並已轉成通識學分 。      </a:t>
            </a:r>
            <a:endParaRPr lang="en-US" altLang="zh-TW" sz="36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+mj-ea"/>
                <a:ea typeface="+mj-ea"/>
              </a:rPr>
              <a:t>      </a:t>
            </a:r>
            <a:r>
              <a:rPr lang="zh-TW" altLang="en-US" sz="3600" b="1" dirty="0">
                <a:latin typeface="+mj-ea"/>
                <a:ea typeface="+mj-ea"/>
              </a:rPr>
              <a:t> </a:t>
            </a:r>
            <a:r>
              <a:rPr lang="zh-TW" altLang="en-US" sz="3600" b="1" dirty="0">
                <a:solidFill>
                  <a:srgbClr val="0000FF"/>
                </a:solidFill>
                <a:latin typeface="+mj-ea"/>
                <a:ea typeface="+mj-ea"/>
              </a:rPr>
              <a:t>請問</a:t>
            </a:r>
            <a:r>
              <a:rPr lang="en-US" altLang="zh-TW" sz="3600" b="1" dirty="0">
                <a:solidFill>
                  <a:srgbClr val="0000FF"/>
                </a:solidFill>
                <a:latin typeface="+mj-ea"/>
                <a:ea typeface="+mj-ea"/>
              </a:rPr>
              <a:t>2</a:t>
            </a:r>
            <a:r>
              <a:rPr lang="zh-TW" altLang="en-US" sz="3600" b="1" dirty="0">
                <a:solidFill>
                  <a:srgbClr val="0000FF"/>
                </a:solidFill>
                <a:latin typeface="+mj-ea"/>
                <a:ea typeface="+mj-ea"/>
              </a:rPr>
              <a:t>個問題：</a:t>
            </a:r>
            <a:endParaRPr lang="en-US" altLang="zh-TW" sz="36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/>
              <a:t>            </a:t>
            </a:r>
            <a:r>
              <a:rPr lang="en-US" altLang="zh-TW" sz="3600" b="1" dirty="0">
                <a:latin typeface="+mj-ea"/>
                <a:ea typeface="+mj-ea"/>
              </a:rPr>
              <a:t>1.</a:t>
            </a:r>
            <a:r>
              <a:rPr lang="zh-TW" altLang="en-US" sz="3600" b="1" dirty="0">
                <a:latin typeface="+mj-ea"/>
                <a:ea typeface="+mj-ea"/>
              </a:rPr>
              <a:t>我還需要修習另外的</a:t>
            </a:r>
            <a:r>
              <a:rPr lang="en-US" altLang="zh-TW" sz="3600" b="1" dirty="0">
                <a:latin typeface="+mj-ea"/>
                <a:ea typeface="+mj-ea"/>
              </a:rPr>
              <a:t>2</a:t>
            </a:r>
            <a:r>
              <a:rPr lang="zh-TW" altLang="en-US" sz="3600" b="1" dirty="0">
                <a:latin typeface="+mj-ea"/>
                <a:ea typeface="+mj-ea"/>
              </a:rPr>
              <a:t>領域嗎 ？       </a:t>
            </a:r>
            <a:r>
              <a:rPr lang="en-US" altLang="zh-TW" sz="3600" b="1" dirty="0">
                <a:latin typeface="+mj-ea"/>
                <a:ea typeface="+mj-ea"/>
              </a:rPr>
              <a:t>A.</a:t>
            </a:r>
            <a:r>
              <a:rPr lang="zh-TW" altLang="en-US" sz="3600" b="1" dirty="0">
                <a:solidFill>
                  <a:srgbClr val="FF0000"/>
                </a:solidFill>
                <a:latin typeface="+mj-ea"/>
                <a:ea typeface="+mj-ea"/>
              </a:rPr>
              <a:t>當然要囉！</a:t>
            </a:r>
            <a:endParaRPr lang="en-US" altLang="zh-TW" sz="3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dirty="0">
                <a:latin typeface="+mj-ea"/>
                <a:ea typeface="+mj-ea"/>
              </a:rPr>
              <a:t>       </a:t>
            </a:r>
            <a:r>
              <a:rPr lang="en-US" altLang="zh-TW" sz="3600" b="1" dirty="0">
                <a:latin typeface="+mj-ea"/>
                <a:ea typeface="+mj-ea"/>
              </a:rPr>
              <a:t>2.</a:t>
            </a:r>
            <a:r>
              <a:rPr lang="zh-TW" altLang="en-US" sz="3600" b="1" dirty="0">
                <a:latin typeface="+mj-ea"/>
                <a:ea typeface="+mj-ea"/>
              </a:rPr>
              <a:t>通識課程每門大多是</a:t>
            </a:r>
            <a:r>
              <a:rPr lang="en-US" altLang="zh-TW" sz="3600" b="1" dirty="0">
                <a:latin typeface="+mj-ea"/>
                <a:ea typeface="+mj-ea"/>
              </a:rPr>
              <a:t>2</a:t>
            </a:r>
            <a:r>
              <a:rPr lang="zh-TW" altLang="en-US" sz="3600" b="1" dirty="0">
                <a:latin typeface="+mj-ea"/>
                <a:ea typeface="+mj-ea"/>
              </a:rPr>
              <a:t>學分，那勢必會超出</a:t>
            </a:r>
            <a:r>
              <a:rPr lang="en-US" altLang="zh-TW" sz="3600" b="1" dirty="0">
                <a:latin typeface="+mj-ea"/>
                <a:ea typeface="+mj-ea"/>
              </a:rPr>
              <a:t>18</a:t>
            </a:r>
            <a:r>
              <a:rPr lang="zh-TW" altLang="en-US" sz="3600" b="1" dirty="0">
                <a:latin typeface="+mj-ea"/>
                <a:ea typeface="+mj-ea"/>
              </a:rPr>
              <a:t>學分，</a:t>
            </a:r>
            <a:endParaRPr lang="en-US" altLang="zh-TW" sz="36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+mj-ea"/>
                <a:ea typeface="+mj-ea"/>
              </a:rPr>
              <a:t>          若達到</a:t>
            </a:r>
            <a:r>
              <a:rPr lang="en-US" altLang="zh-TW" sz="3600" b="1" dirty="0">
                <a:latin typeface="+mj-ea"/>
                <a:ea typeface="+mj-ea"/>
              </a:rPr>
              <a:t>19</a:t>
            </a:r>
            <a:r>
              <a:rPr lang="zh-TW" altLang="en-US" sz="3600" b="1" dirty="0">
                <a:latin typeface="+mj-ea"/>
                <a:ea typeface="+mj-ea"/>
              </a:rPr>
              <a:t>學分有關係嗎？ </a:t>
            </a:r>
            <a:r>
              <a:rPr lang="en-US" altLang="zh-TW" sz="3600" b="1" dirty="0">
                <a:latin typeface="+mj-ea"/>
                <a:ea typeface="+mj-ea"/>
              </a:rPr>
              <a:t>A.</a:t>
            </a:r>
            <a:r>
              <a:rPr lang="zh-TW" altLang="en-US" sz="3600" b="1" dirty="0">
                <a:solidFill>
                  <a:srgbClr val="FF0000"/>
                </a:solidFill>
                <a:latin typeface="+mj-ea"/>
                <a:ea typeface="+mj-ea"/>
              </a:rPr>
              <a:t>沒關係，通識多修而已。</a:t>
            </a:r>
          </a:p>
        </p:txBody>
      </p:sp>
    </p:spTree>
    <p:extLst>
      <p:ext uri="{BB962C8B-B14F-4D97-AF65-F5344CB8AC3E}">
        <p14:creationId xmlns:p14="http://schemas.microsoft.com/office/powerpoint/2010/main" val="2675632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D7ED1D-4DF7-4E13-B7EF-BB2EFCF5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789" y="195349"/>
            <a:ext cx="9601200" cy="935182"/>
          </a:xfrm>
        </p:spPr>
        <p:txBody>
          <a:bodyPr>
            <a:noAutofit/>
          </a:bodyPr>
          <a:lstStyle/>
          <a:p>
            <a:r>
              <a:rPr lang="zh-TW" altLang="en-US" sz="7200" dirty="0">
                <a:latin typeface="Arial Black" panose="020B0A04020102020204" pitchFamily="34" charset="0"/>
              </a:rPr>
              <a:t>        </a:t>
            </a:r>
            <a:r>
              <a:rPr lang="en-US" altLang="zh-TW" sz="7200" dirty="0">
                <a:latin typeface="Arial Black" panose="020B0A04020102020204" pitchFamily="34" charset="0"/>
              </a:rPr>
              <a:t>Q&amp;A          7-1</a:t>
            </a:r>
            <a:endParaRPr lang="zh-TW" altLang="en-US" sz="72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DE1C04-2F55-4DEA-8E0F-1BEC3750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01189"/>
            <a:ext cx="9601200" cy="4666211"/>
          </a:xfrm>
        </p:spPr>
        <p:txBody>
          <a:bodyPr>
            <a:normAutofit/>
          </a:bodyPr>
          <a:lstStyle/>
          <a:p>
            <a:endParaRPr lang="en-US" altLang="zh-TW" sz="4000" dirty="0">
              <a:latin typeface="Arial Black" panose="020B0A04020102020204" pitchFamily="34" charset="0"/>
            </a:endParaRPr>
          </a:p>
          <a:p>
            <a:r>
              <a:rPr lang="zh-TW" altLang="en-US" sz="4000" dirty="0">
                <a:latin typeface="Arial Black" panose="020B0A04020102020204" pitchFamily="34" charset="0"/>
              </a:rPr>
              <a:t>承上題之情況，這</a:t>
            </a:r>
            <a:r>
              <a:rPr lang="en-US" altLang="zh-TW" sz="4000" dirty="0">
                <a:latin typeface="Arial Black" panose="020B0A04020102020204" pitchFamily="34" charset="0"/>
              </a:rPr>
              <a:t>15</a:t>
            </a:r>
            <a:r>
              <a:rPr lang="zh-TW" altLang="en-US" sz="4000" dirty="0">
                <a:latin typeface="Arial Black" panose="020B0A04020102020204" pitchFamily="34" charset="0"/>
              </a:rPr>
              <a:t>學分的專長微學程課程，同學可將</a:t>
            </a:r>
            <a:r>
              <a:rPr lang="zh-TW" alt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部分課程轉成通識學分</a:t>
            </a:r>
            <a:r>
              <a:rPr lang="zh-TW" altLang="en-US" sz="4000" dirty="0">
                <a:latin typeface="Arial Black" panose="020B0A04020102020204" pitchFamily="34" charset="0"/>
              </a:rPr>
              <a:t>、</a:t>
            </a:r>
            <a:r>
              <a:rPr lang="zh-TW" altLang="en-US" sz="4000" b="1" dirty="0">
                <a:solidFill>
                  <a:srgbClr val="0000FF"/>
                </a:solidFill>
                <a:latin typeface="Arial Black" panose="020B0A04020102020204" pitchFamily="34" charset="0"/>
              </a:rPr>
              <a:t>部分當成系外選修學分</a:t>
            </a:r>
            <a:r>
              <a:rPr lang="en-US" altLang="zh-TW" sz="4000" dirty="0">
                <a:highlight>
                  <a:srgbClr val="00FF00"/>
                </a:highlight>
                <a:latin typeface="Arial Black" panose="020B0A04020102020204" pitchFamily="34" charset="0"/>
              </a:rPr>
              <a:t>(</a:t>
            </a:r>
            <a:r>
              <a:rPr lang="zh-TW" altLang="en-US" sz="4000" dirty="0">
                <a:highlight>
                  <a:srgbClr val="00FF00"/>
                </a:highlight>
                <a:latin typeface="Arial Black" panose="020B0A04020102020204" pitchFamily="34" charset="0"/>
              </a:rPr>
              <a:t>但須符合系上規定</a:t>
            </a:r>
            <a:r>
              <a:rPr lang="en-US" altLang="zh-TW" sz="4000" dirty="0">
                <a:highlight>
                  <a:srgbClr val="00FF00"/>
                </a:highlight>
                <a:latin typeface="Arial Black" panose="020B0A04020102020204" pitchFamily="34" charset="0"/>
              </a:rPr>
              <a:t>)</a:t>
            </a:r>
            <a:r>
              <a:rPr lang="zh-TW" altLang="en-US" sz="4000" dirty="0">
                <a:latin typeface="Arial Black" panose="020B0A04020102020204" pitchFamily="34" charset="0"/>
              </a:rPr>
              <a:t>，如此，即可免除同學須多修學分的問題。</a:t>
            </a:r>
            <a:endParaRPr lang="en-US" altLang="zh-TW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zh-TW" alt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12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0F99EC-5D2C-4C09-82B2-15E52DEF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5349"/>
            <a:ext cx="9601200" cy="109728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>
                <a:latin typeface="Arial Black" panose="020B0A04020102020204" pitchFamily="34" charset="0"/>
              </a:rPr>
              <a:t>      </a:t>
            </a:r>
            <a:r>
              <a:rPr lang="en-US" altLang="zh-TW" sz="8000" dirty="0">
                <a:latin typeface="Arial Black" panose="020B0A04020102020204" pitchFamily="34" charset="0"/>
              </a:rPr>
              <a:t>Q&amp;A</a:t>
            </a:r>
            <a:r>
              <a:rPr lang="zh-TW" altLang="en-US" sz="8000" dirty="0">
                <a:latin typeface="Arial Black" panose="020B0A04020102020204" pitchFamily="34" charset="0"/>
              </a:rPr>
              <a:t>          </a:t>
            </a:r>
            <a:r>
              <a:rPr lang="en-US" altLang="zh-TW" sz="8000" dirty="0">
                <a:latin typeface="Arial Black" panose="020B0A04020102020204" pitchFamily="34" charset="0"/>
              </a:rPr>
              <a:t>8</a:t>
            </a:r>
            <a:endParaRPr lang="zh-TW" altLang="en-US" sz="80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A6A74-0DBA-4981-8673-47D7230A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338" y="1292630"/>
            <a:ext cx="10985269" cy="5448992"/>
          </a:xfrm>
        </p:spPr>
        <p:txBody>
          <a:bodyPr>
            <a:noAutofit/>
          </a:bodyPr>
          <a:lstStyle/>
          <a:p>
            <a:endParaRPr lang="en-US" altLang="zh-TW" sz="3600" b="1" dirty="0"/>
          </a:p>
          <a:p>
            <a:r>
              <a:rPr lang="en-US" altLang="zh-TW" sz="3600" b="1" dirty="0"/>
              <a:t>Q.</a:t>
            </a:r>
            <a:r>
              <a:rPr lang="zh-TW" altLang="en-US" sz="3600" b="1" dirty="0">
                <a:solidFill>
                  <a:srgbClr val="0000FF"/>
                </a:solidFill>
              </a:rPr>
              <a:t>若我想修</a:t>
            </a:r>
            <a:r>
              <a:rPr lang="en-US" altLang="zh-TW" sz="3600" b="1" dirty="0">
                <a:solidFill>
                  <a:srgbClr val="0000FF"/>
                </a:solidFill>
              </a:rPr>
              <a:t>2</a:t>
            </a:r>
            <a:r>
              <a:rPr lang="zh-TW" altLang="en-US" sz="3600" b="1" dirty="0">
                <a:solidFill>
                  <a:srgbClr val="0000FF"/>
                </a:solidFill>
              </a:rPr>
              <a:t>個微學程，其中有相同的課程，可以同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</a:rPr>
              <a:t>       時採計在</a:t>
            </a:r>
            <a:r>
              <a:rPr lang="en-US" altLang="zh-TW" sz="3600" b="1" dirty="0">
                <a:solidFill>
                  <a:srgbClr val="0000FF"/>
                </a:solidFill>
              </a:rPr>
              <a:t>2</a:t>
            </a:r>
            <a:r>
              <a:rPr lang="zh-TW" altLang="en-US" sz="3600" b="1" dirty="0">
                <a:solidFill>
                  <a:srgbClr val="0000FF"/>
                </a:solidFill>
              </a:rPr>
              <a:t>個微學程嗎？         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</a:rPr>
              <a:t>                                            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r>
              <a:rPr lang="en-US" altLang="zh-TW" sz="3600" b="1" dirty="0"/>
              <a:t>A.</a:t>
            </a:r>
            <a:r>
              <a:rPr lang="zh-TW" altLang="en-US" sz="3600" b="1" dirty="0">
                <a:solidFill>
                  <a:srgbClr val="FF0000"/>
                </a:solidFill>
              </a:rPr>
              <a:t>不可以。</a:t>
            </a:r>
            <a:r>
              <a:rPr lang="zh-TW" altLang="en-US" sz="3600" b="1" dirty="0">
                <a:solidFill>
                  <a:schemeClr val="tx1"/>
                </a:solidFill>
              </a:rPr>
              <a:t>僅能採計在單一微學程中。</a:t>
            </a:r>
          </a:p>
          <a:p>
            <a:endParaRPr lang="en-US" altLang="zh-TW" sz="3600" b="1" dirty="0"/>
          </a:p>
          <a:p>
            <a:pPr marL="0" indent="0">
              <a:buNone/>
            </a:pPr>
            <a:r>
              <a:rPr lang="zh-TW" altLang="en-US" sz="3600" b="1" dirty="0"/>
              <a:t>       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01538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0F99EC-5D2C-4C09-82B2-15E52DEF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84249"/>
            <a:ext cx="9601200" cy="87699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>
                <a:latin typeface="Arial Black" panose="020B0A04020102020204" pitchFamily="34" charset="0"/>
              </a:rPr>
              <a:t> </a:t>
            </a:r>
            <a:r>
              <a:rPr lang="zh-TW" altLang="en-US" sz="8000" b="1" dirty="0">
                <a:highlight>
                  <a:srgbClr val="FFFF00"/>
                </a:highlight>
                <a:latin typeface="Arial Black" panose="020B0A04020102020204" pitchFamily="34" charset="0"/>
              </a:rPr>
              <a:t>結論</a:t>
            </a:r>
            <a:r>
              <a:rPr lang="zh-TW" altLang="en-US" sz="8000" dirty="0">
                <a:latin typeface="Arial Black" panose="020B0A04020102020204" pitchFamily="34" charset="0"/>
              </a:rPr>
              <a:t>         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A6A74-0DBA-4981-8673-47D7230A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1" y="1306600"/>
            <a:ext cx="10985269" cy="5748250"/>
          </a:xfrm>
        </p:spPr>
        <p:txBody>
          <a:bodyPr>
            <a:normAutofit fontScale="25000" lnSpcReduction="20000"/>
          </a:bodyPr>
          <a:lstStyle/>
          <a:p>
            <a:endParaRPr lang="en-US" altLang="zh-TW" sz="39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TW" sz="12800" b="1" dirty="0">
                <a:solidFill>
                  <a:schemeClr val="tx1"/>
                </a:solidFill>
              </a:rPr>
              <a:t>1.</a:t>
            </a:r>
            <a:r>
              <a:rPr lang="zh-TW" altLang="en-US" sz="12800" b="1" dirty="0">
                <a:solidFill>
                  <a:schemeClr val="tx1"/>
                </a:solidFill>
              </a:rPr>
              <a:t> 自</a:t>
            </a:r>
            <a:r>
              <a:rPr lang="en-US" altLang="zh-TW" sz="12800" b="1" dirty="0">
                <a:solidFill>
                  <a:schemeClr val="tx1"/>
                </a:solidFill>
              </a:rPr>
              <a:t>105</a:t>
            </a:r>
            <a:r>
              <a:rPr lang="zh-TW" altLang="en-US" sz="12800" b="1" dirty="0">
                <a:solidFill>
                  <a:schemeClr val="tx1"/>
                </a:solidFill>
              </a:rPr>
              <a:t>學年度起，本校通識畢業學分為</a:t>
            </a:r>
            <a:r>
              <a:rPr lang="en-US" altLang="zh-TW" sz="12800" b="1" dirty="0">
                <a:solidFill>
                  <a:schemeClr val="tx1"/>
                </a:solidFill>
              </a:rPr>
              <a:t>28</a:t>
            </a:r>
            <a:r>
              <a:rPr lang="zh-TW" altLang="en-US" sz="12800" b="1" dirty="0">
                <a:solidFill>
                  <a:schemeClr val="tx1"/>
                </a:solidFill>
              </a:rPr>
              <a:t>學分。</a:t>
            </a:r>
            <a:endParaRPr lang="en-US" altLang="zh-TW" sz="1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chemeClr val="tx1"/>
                </a:solidFill>
              </a:rPr>
              <a:t>    </a:t>
            </a:r>
            <a:r>
              <a:rPr lang="en-US" altLang="zh-TW" sz="12800" b="1" dirty="0">
                <a:solidFill>
                  <a:schemeClr val="tx1"/>
                </a:solidFill>
              </a:rPr>
              <a:t>112</a:t>
            </a:r>
            <a:r>
              <a:rPr lang="zh-TW" altLang="en-US" sz="12800" b="1" dirty="0">
                <a:solidFill>
                  <a:schemeClr val="tx1"/>
                </a:solidFill>
              </a:rPr>
              <a:t>學年度本校「通識課程選修要點」僅修訂</a:t>
            </a:r>
            <a:r>
              <a:rPr lang="zh-TW" altLang="en-US" sz="12800" b="1" dirty="0">
                <a:solidFill>
                  <a:srgbClr val="FF0000"/>
                </a:solidFill>
              </a:rPr>
              <a:t>系外選修申</a:t>
            </a:r>
            <a:endParaRPr lang="en-US" altLang="zh-TW" sz="1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rgbClr val="FF0000"/>
                </a:solidFill>
              </a:rPr>
              <a:t>    請承認為通識學分之辦理期限</a:t>
            </a:r>
            <a:r>
              <a:rPr lang="zh-TW" altLang="en-US" sz="12800" b="1" dirty="0">
                <a:solidFill>
                  <a:schemeClr val="tx1"/>
                </a:solidFill>
              </a:rPr>
              <a:t>，其餘要點未變動。</a:t>
            </a:r>
            <a:endParaRPr lang="en-US" altLang="zh-TW" sz="1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chemeClr val="tx1"/>
                </a:solidFill>
              </a:rPr>
              <a:t>    </a:t>
            </a:r>
            <a:r>
              <a:rPr lang="zh-TW" altLang="en-US" sz="12800" b="1" dirty="0">
                <a:solidFill>
                  <a:srgbClr val="0000FF"/>
                </a:solidFill>
              </a:rPr>
              <a:t>若所屬學系有自訂細則，則學生應依其規定辦理。</a:t>
            </a:r>
            <a:endParaRPr lang="en-US" altLang="zh-TW" sz="1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rgbClr val="0000FF"/>
                </a:solidFill>
              </a:rPr>
              <a:t>      </a:t>
            </a:r>
            <a:endParaRPr lang="en-US" altLang="zh-TW" sz="1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TW" sz="12800" b="1" dirty="0">
                <a:solidFill>
                  <a:schemeClr val="tx1"/>
                </a:solidFill>
              </a:rPr>
              <a:t>2.</a:t>
            </a:r>
            <a:r>
              <a:rPr lang="zh-TW" altLang="en-US" sz="12800" b="1" dirty="0">
                <a:solidFill>
                  <a:schemeClr val="tx1"/>
                </a:solidFill>
              </a:rPr>
              <a:t>學生凡有修習同一微學程內所規畫之課程，學分達到</a:t>
            </a:r>
            <a:r>
              <a:rPr lang="en-US" altLang="zh-TW" sz="12800" b="1" dirty="0">
                <a:solidFill>
                  <a:schemeClr val="tx1"/>
                </a:solidFill>
              </a:rPr>
              <a:t>15</a:t>
            </a:r>
            <a:r>
              <a:rPr lang="zh-TW" altLang="en-US" sz="12800" b="1" dirty="0">
                <a:solidFill>
                  <a:schemeClr val="tx1"/>
                </a:solidFill>
              </a:rPr>
              <a:t>學</a:t>
            </a:r>
            <a:endParaRPr lang="en-US" altLang="zh-TW" sz="1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chemeClr val="tx1"/>
                </a:solidFill>
              </a:rPr>
              <a:t>    分以上者，則成績單都會標註</a:t>
            </a:r>
            <a:r>
              <a:rPr lang="en-US" altLang="zh-TW" sz="12800" b="1" dirty="0">
                <a:solidFill>
                  <a:schemeClr val="tx1"/>
                </a:solidFill>
                <a:highlight>
                  <a:srgbClr val="00FF00"/>
                </a:highlight>
              </a:rPr>
              <a:t>【</a:t>
            </a:r>
            <a:r>
              <a:rPr lang="zh-TW" altLang="en-US" sz="12800" b="1" dirty="0">
                <a:solidFill>
                  <a:schemeClr val="tx1"/>
                </a:solidFill>
                <a:highlight>
                  <a:srgbClr val="00FF00"/>
                </a:highlight>
              </a:rPr>
              <a:t>修畢</a:t>
            </a:r>
            <a:r>
              <a:rPr lang="en-US" altLang="zh-TW" sz="12800" b="1" dirty="0">
                <a:solidFill>
                  <a:schemeClr val="tx1"/>
                </a:solidFill>
                <a:highlight>
                  <a:srgbClr val="00FF00"/>
                </a:highlight>
              </a:rPr>
              <a:t>XXX</a:t>
            </a:r>
            <a:r>
              <a:rPr lang="zh-TW" altLang="en-US" sz="12800" b="1" dirty="0">
                <a:solidFill>
                  <a:schemeClr val="tx1"/>
                </a:solidFill>
                <a:highlight>
                  <a:srgbClr val="00FF00"/>
                </a:highlight>
              </a:rPr>
              <a:t>專長微學程</a:t>
            </a:r>
            <a:r>
              <a:rPr lang="en-US" altLang="zh-TW" sz="12800" b="1" dirty="0">
                <a:solidFill>
                  <a:schemeClr val="tx1"/>
                </a:solidFill>
                <a:highlight>
                  <a:srgbClr val="00FF00"/>
                </a:highlight>
              </a:rPr>
              <a:t>】</a:t>
            </a:r>
            <a:r>
              <a:rPr lang="zh-TW" altLang="en-US" sz="12800" b="1" dirty="0">
                <a:solidFill>
                  <a:schemeClr val="tx1"/>
                </a:solidFill>
              </a:rPr>
              <a:t>。 </a:t>
            </a:r>
          </a:p>
          <a:p>
            <a:pPr marL="0" indent="0">
              <a:buNone/>
            </a:pPr>
            <a:endParaRPr lang="en-US" altLang="zh-TW" sz="1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12800" b="1" dirty="0">
                <a:solidFill>
                  <a:schemeClr val="tx1"/>
                </a:solidFill>
              </a:rPr>
              <a:t>3.</a:t>
            </a:r>
            <a:r>
              <a:rPr lang="zh-TW" altLang="en-US" sz="12800" b="1" dirty="0">
                <a:solidFill>
                  <a:schemeClr val="tx1"/>
                </a:solidFill>
              </a:rPr>
              <a:t>學生修習微學程之課程，成績單僅以</a:t>
            </a:r>
            <a:r>
              <a:rPr lang="zh-TW" altLang="en-US" sz="12800" b="1" dirty="0">
                <a:solidFill>
                  <a:srgbClr val="FF0000"/>
                </a:solidFill>
              </a:rPr>
              <a:t>必修</a:t>
            </a:r>
            <a:r>
              <a:rPr lang="zh-TW" altLang="en-US" sz="12800" b="1" dirty="0">
                <a:solidFill>
                  <a:schemeClr val="tx1"/>
                </a:solidFill>
              </a:rPr>
              <a:t>、</a:t>
            </a:r>
            <a:r>
              <a:rPr lang="zh-TW" altLang="en-US" sz="12800" b="1" dirty="0">
                <a:solidFill>
                  <a:srgbClr val="FF0000"/>
                </a:solidFill>
              </a:rPr>
              <a:t>選修</a:t>
            </a:r>
            <a:r>
              <a:rPr lang="zh-TW" altLang="en-US" sz="12800" b="1" dirty="0">
                <a:solidFill>
                  <a:schemeClr val="tx1"/>
                </a:solidFill>
              </a:rPr>
              <a:t>、 </a:t>
            </a:r>
            <a:r>
              <a:rPr lang="zh-TW" altLang="en-US" sz="12800" b="1" dirty="0">
                <a:solidFill>
                  <a:srgbClr val="FF0000"/>
                </a:solidFill>
              </a:rPr>
              <a:t>輔系</a:t>
            </a:r>
            <a:r>
              <a:rPr lang="zh-TW" altLang="en-US" sz="12800" b="1" dirty="0">
                <a:solidFill>
                  <a:schemeClr val="tx1"/>
                </a:solidFill>
              </a:rPr>
              <a:t>、</a:t>
            </a:r>
          </a:p>
          <a:p>
            <a:pPr marL="0" indent="0">
              <a:buNone/>
            </a:pPr>
            <a:r>
              <a:rPr lang="zh-TW" altLang="en-US" sz="12800" b="1" dirty="0">
                <a:solidFill>
                  <a:schemeClr val="tx1"/>
                </a:solidFill>
              </a:rPr>
              <a:t>    </a:t>
            </a:r>
            <a:r>
              <a:rPr lang="zh-TW" altLang="en-US" sz="12800" b="1" dirty="0">
                <a:solidFill>
                  <a:srgbClr val="FF0000"/>
                </a:solidFill>
              </a:rPr>
              <a:t>雙修</a:t>
            </a:r>
            <a:r>
              <a:rPr lang="zh-TW" altLang="en-US" sz="12800" b="1" dirty="0">
                <a:solidFill>
                  <a:schemeClr val="tx1"/>
                </a:solidFill>
              </a:rPr>
              <a:t>、</a:t>
            </a:r>
            <a:r>
              <a:rPr lang="zh-TW" altLang="en-US" sz="12800" b="1" dirty="0">
                <a:solidFill>
                  <a:srgbClr val="FF0000"/>
                </a:solidFill>
              </a:rPr>
              <a:t>通識</a:t>
            </a:r>
            <a:r>
              <a:rPr lang="zh-TW" altLang="en-US" sz="12800" b="1" dirty="0">
                <a:solidFill>
                  <a:schemeClr val="tx1"/>
                </a:solidFill>
              </a:rPr>
              <a:t>、</a:t>
            </a:r>
            <a:r>
              <a:rPr lang="zh-TW" altLang="en-US" sz="12800" b="1" dirty="0">
                <a:solidFill>
                  <a:srgbClr val="FF0000"/>
                </a:solidFill>
              </a:rPr>
              <a:t>抵通</a:t>
            </a:r>
            <a:r>
              <a:rPr lang="zh-TW" altLang="en-US" sz="12800" b="1" dirty="0">
                <a:solidFill>
                  <a:schemeClr val="tx1"/>
                </a:solidFill>
              </a:rPr>
              <a:t>擇一註記，</a:t>
            </a:r>
            <a:r>
              <a:rPr lang="zh-TW" altLang="en-US" sz="12800" b="1" dirty="0">
                <a:solidFill>
                  <a:srgbClr val="0000FF"/>
                </a:solidFill>
              </a:rPr>
              <a:t>絕無一魚兩吃之情事</a:t>
            </a:r>
            <a:r>
              <a:rPr lang="zh-TW" altLang="en-US" sz="12800" b="1" dirty="0">
                <a:solidFill>
                  <a:schemeClr val="tx1"/>
                </a:solidFill>
              </a:rPr>
              <a:t>。</a:t>
            </a:r>
          </a:p>
          <a:p>
            <a:pPr marL="0" indent="0">
              <a:buNone/>
            </a:pPr>
            <a:r>
              <a:rPr lang="zh-TW" altLang="en-US" sz="12800" b="1" dirty="0">
                <a:solidFill>
                  <a:schemeClr val="tx1"/>
                </a:solidFill>
              </a:rPr>
              <a:t> </a:t>
            </a:r>
            <a:endParaRPr lang="en-US" altLang="zh-TW" sz="1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11200" b="1" dirty="0">
                <a:solidFill>
                  <a:schemeClr val="tx1"/>
                </a:solidFill>
              </a:rPr>
              <a:t>     </a:t>
            </a:r>
            <a:endParaRPr lang="en-US" altLang="zh-TW" sz="1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1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rgbClr val="0000FF"/>
                </a:solidFill>
              </a:rPr>
              <a:t>     </a:t>
            </a:r>
            <a:endParaRPr lang="en-US" altLang="zh-TW" sz="1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rgbClr val="0000FF"/>
                </a:solidFill>
              </a:rPr>
              <a:t>     </a:t>
            </a:r>
            <a:r>
              <a:rPr lang="zh-TW" altLang="en-US" sz="5100" b="1" dirty="0">
                <a:solidFill>
                  <a:srgbClr val="0000FF"/>
                </a:solidFill>
              </a:rPr>
              <a:t>   </a:t>
            </a:r>
            <a:endParaRPr lang="en-US" altLang="zh-TW" sz="51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7600" b="1" dirty="0">
                <a:solidFill>
                  <a:srgbClr val="0000FF"/>
                </a:solidFill>
              </a:rPr>
              <a:t>      </a:t>
            </a:r>
            <a:r>
              <a:rPr lang="zh-TW" altLang="en-US" sz="5800" b="1" dirty="0">
                <a:solidFill>
                  <a:srgbClr val="0000FF"/>
                </a:solidFill>
              </a:rPr>
              <a:t>     </a:t>
            </a:r>
            <a:r>
              <a:rPr lang="zh-TW" altLang="en-US" sz="4600" b="1" dirty="0">
                <a:solidFill>
                  <a:srgbClr val="0000FF"/>
                </a:solidFill>
              </a:rPr>
              <a:t>             </a:t>
            </a:r>
            <a:r>
              <a:rPr lang="zh-TW" altLang="en-US" sz="3600" b="1" dirty="0">
                <a:solidFill>
                  <a:srgbClr val="0000FF"/>
                </a:solidFill>
              </a:rPr>
              <a:t>                    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zh-TW" sz="14400" b="1" dirty="0"/>
          </a:p>
          <a:p>
            <a:pPr marL="0" indent="0">
              <a:buNone/>
            </a:pPr>
            <a:r>
              <a:rPr lang="zh-TW" altLang="en-US" sz="14400" b="1" dirty="0"/>
              <a:t>       </a:t>
            </a:r>
            <a:endParaRPr lang="en-US" altLang="zh-TW" sz="144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3760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F8F384-ACEE-4F03-A070-03E9F6E98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Q</a:t>
            </a:r>
            <a:r>
              <a:rPr lang="zh-TW" altLang="en-US"/>
              <a:t> </a:t>
            </a:r>
            <a:r>
              <a:rPr lang="en-US" altLang="zh-TW" dirty="0"/>
              <a:t>&amp;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F62B82-BF92-4F0A-B2E3-54687EAA7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教務長              沈聖智</a:t>
            </a:r>
            <a:endParaRPr lang="en-US" altLang="zh-TW" dirty="0"/>
          </a:p>
          <a:p>
            <a:r>
              <a:rPr lang="zh-TW" altLang="en-US" dirty="0"/>
              <a:t>通識中心主任  李約亨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6539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D49178-24F0-44FA-824F-5BB482EE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191659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</a:rPr>
              <a:t>聯絡資訊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23396B-0518-4319-8CBA-212B9B14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194" y="2980114"/>
            <a:ext cx="9513916" cy="1878676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課務組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彭組長女玲：分機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50150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em50150@email.ncku.edu.tw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註冊組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曾組長馨慧：分機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50120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em50120@ncku.edu.tw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通識教育中心</a:t>
            </a:r>
            <a:r>
              <a:rPr lang="en-US" altLang="zh-TW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陳以婷：分機</a:t>
            </a:r>
            <a:r>
              <a:rPr lang="en-US" altLang="zh-TW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50212</a:t>
            </a:r>
            <a:r>
              <a:rPr lang="zh-TW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z10604029@email.ncku.edu.tw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53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9356" y="685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/>
              <a:t>專長微學程介紹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2286000"/>
            <a:ext cx="9911918" cy="358140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專長微學程之課程由專業院系規劃數門課程組成。</a:t>
            </a:r>
            <a:endParaRPr lang="en-US" altLang="zh-TW" sz="3200" b="1" dirty="0"/>
          </a:p>
          <a:p>
            <a:pPr marL="0" indent="0">
              <a:buNone/>
            </a:pPr>
            <a:endParaRPr lang="en-US" altLang="zh-TW" sz="3200" b="1" dirty="0"/>
          </a:p>
          <a:p>
            <a:r>
              <a:rPr lang="zh-TW" altLang="en-US" sz="3200" b="1" dirty="0">
                <a:solidFill>
                  <a:srgbClr val="0000FF"/>
                </a:solidFill>
              </a:rPr>
              <a:t>學生若完成同一專長學程達</a:t>
            </a:r>
            <a:r>
              <a:rPr lang="en-US" altLang="zh-TW" sz="3200" b="1" dirty="0">
                <a:solidFill>
                  <a:srgbClr val="0000FF"/>
                </a:solidFill>
              </a:rPr>
              <a:t>15</a:t>
            </a:r>
            <a:r>
              <a:rPr lang="zh-TW" altLang="en-US" sz="3200" b="1" dirty="0">
                <a:solidFill>
                  <a:srgbClr val="0000FF"/>
                </a:solidFill>
              </a:rPr>
              <a:t>學分即可在成績單上自動註記「修畢</a:t>
            </a:r>
            <a:r>
              <a:rPr lang="en-US" altLang="zh-TW" sz="3200" b="1" dirty="0">
                <a:solidFill>
                  <a:srgbClr val="0000FF"/>
                </a:solidFill>
              </a:rPr>
              <a:t>XXX</a:t>
            </a:r>
            <a:r>
              <a:rPr lang="zh-TW" altLang="en-US" sz="3200" b="1" dirty="0">
                <a:solidFill>
                  <a:srgbClr val="0000FF"/>
                </a:solidFill>
              </a:rPr>
              <a:t>專長</a:t>
            </a:r>
            <a:r>
              <a:rPr lang="zh-TW" altLang="en-US" sz="3200" b="1" dirty="0">
                <a:solidFill>
                  <a:srgbClr val="FF0000"/>
                </a:solidFill>
              </a:rPr>
              <a:t>微學程</a:t>
            </a:r>
            <a:r>
              <a:rPr lang="zh-TW" altLang="en-US" sz="3200" b="1" dirty="0">
                <a:solidFill>
                  <a:srgbClr val="0000FF"/>
                </a:solidFill>
              </a:rPr>
              <a:t>」，無須提出申請。</a:t>
            </a:r>
            <a:endParaRPr lang="en-US" altLang="zh-TW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3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7362" y="210965"/>
            <a:ext cx="967666" cy="6507002"/>
          </a:xfrm>
        </p:spPr>
        <p:txBody>
          <a:bodyPr vert="eaVert">
            <a:noAutofit/>
          </a:bodyPr>
          <a:lstStyle/>
          <a:p>
            <a:pPr algn="ctr"/>
            <a:r>
              <a:rPr lang="zh-TW" altLang="en-US" sz="7000" dirty="0"/>
              <a:t>成績單註記範例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078" y="187300"/>
            <a:ext cx="4529860" cy="644212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/>
          <a:srcRect t="10114"/>
          <a:stretch/>
        </p:blipFill>
        <p:spPr>
          <a:xfrm>
            <a:off x="7120054" y="848659"/>
            <a:ext cx="4507079" cy="578076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0764" t="36647" r="6033" b="45524"/>
          <a:stretch/>
        </p:blipFill>
        <p:spPr>
          <a:xfrm>
            <a:off x="2709746" y="4003291"/>
            <a:ext cx="4003289" cy="2349507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C4251E0-A888-444F-88DE-EF4E610DA593}"/>
              </a:ext>
            </a:extLst>
          </p:cNvPr>
          <p:cNvSpPr/>
          <p:nvPr/>
        </p:nvSpPr>
        <p:spPr>
          <a:xfrm>
            <a:off x="2654533" y="3370633"/>
            <a:ext cx="4113714" cy="621506"/>
          </a:xfrm>
          <a:prstGeom prst="triangle">
            <a:avLst>
              <a:gd name="adj" fmla="val 6561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330" t="42360" r="50888" b="39620"/>
          <a:stretch/>
        </p:blipFill>
        <p:spPr>
          <a:xfrm>
            <a:off x="7524384" y="4356847"/>
            <a:ext cx="3753224" cy="2154920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4975927-1CC1-4498-982E-8F6630F8C794}"/>
              </a:ext>
            </a:extLst>
          </p:cNvPr>
          <p:cNvSpPr/>
          <p:nvPr/>
        </p:nvSpPr>
        <p:spPr>
          <a:xfrm>
            <a:off x="7470594" y="4098316"/>
            <a:ext cx="3807014" cy="230235"/>
          </a:xfrm>
          <a:prstGeom prst="triangle">
            <a:avLst>
              <a:gd name="adj" fmla="val 16438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29550" y="3975203"/>
            <a:ext cx="14903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477624" y="6251388"/>
            <a:ext cx="254000" cy="172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9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651331" cy="1485900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dirty="0"/>
              <a:t>112-1</a:t>
            </a:r>
            <a:r>
              <a:rPr lang="zh-TW" altLang="en-US" sz="6600" dirty="0"/>
              <a:t>學期專長微學程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000" dirty="0"/>
              <a:t>資訊科學</a:t>
            </a:r>
            <a:endParaRPr lang="en-US" altLang="zh-TW" sz="4000" dirty="0"/>
          </a:p>
          <a:p>
            <a:r>
              <a:rPr lang="zh-TW" altLang="en-US" sz="4000" dirty="0"/>
              <a:t>數據量化</a:t>
            </a:r>
            <a:endParaRPr lang="en-US" altLang="zh-TW" sz="4000" dirty="0"/>
          </a:p>
          <a:p>
            <a:r>
              <a:rPr lang="zh-TW" altLang="en-US" sz="4000" dirty="0"/>
              <a:t>社會計量科學</a:t>
            </a:r>
            <a:endParaRPr lang="en-US" altLang="zh-TW" sz="4000" dirty="0"/>
          </a:p>
          <a:p>
            <a:r>
              <a:rPr lang="zh-TW" altLang="en-US" sz="4000" dirty="0"/>
              <a:t>半導體</a:t>
            </a:r>
            <a:endParaRPr lang="en-US" altLang="zh-TW" sz="4000" dirty="0"/>
          </a:p>
          <a:p>
            <a:r>
              <a:rPr lang="zh-TW" altLang="en-US" sz="4000" dirty="0"/>
              <a:t>風能發電</a:t>
            </a:r>
            <a:endParaRPr lang="en-US" altLang="zh-TW" sz="4000" dirty="0"/>
          </a:p>
          <a:p>
            <a:r>
              <a:rPr lang="zh-TW" altLang="en-US" sz="4000" dirty="0"/>
              <a:t>數位人文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DF5386B-FE6A-4DAC-9292-049F552CED14}"/>
              </a:ext>
            </a:extLst>
          </p:cNvPr>
          <p:cNvGrpSpPr/>
          <p:nvPr/>
        </p:nvGrpSpPr>
        <p:grpSpPr>
          <a:xfrm>
            <a:off x="4816627" y="2906451"/>
            <a:ext cx="7233866" cy="3867328"/>
            <a:chOff x="3527599" y="2355651"/>
            <a:chExt cx="7233866" cy="3867328"/>
          </a:xfrm>
        </p:grpSpPr>
        <p:sp>
          <p:nvSpPr>
            <p:cNvPr id="5" name="Rectangle 224">
              <a:extLst>
                <a:ext uri="{FF2B5EF4-FFF2-40B4-BE49-F238E27FC236}">
                  <a16:creationId xmlns:a16="http://schemas.microsoft.com/office/drawing/2014/main" id="{CC2C6E94-E7EE-4A03-8AA4-0EC49B320833}"/>
                </a:ext>
              </a:extLst>
            </p:cNvPr>
            <p:cNvSpPr/>
            <p:nvPr/>
          </p:nvSpPr>
          <p:spPr>
            <a:xfrm>
              <a:off x="5525409" y="2763124"/>
              <a:ext cx="3445263" cy="581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" name="Rectangle 226">
              <a:extLst>
                <a:ext uri="{FF2B5EF4-FFF2-40B4-BE49-F238E27FC236}">
                  <a16:creationId xmlns:a16="http://schemas.microsoft.com/office/drawing/2014/main" id="{45107305-6B2A-4BDC-BB4A-0B1347B364D2}"/>
                </a:ext>
              </a:extLst>
            </p:cNvPr>
            <p:cNvSpPr/>
            <p:nvPr/>
          </p:nvSpPr>
          <p:spPr>
            <a:xfrm>
              <a:off x="6042273" y="3437040"/>
              <a:ext cx="3880992" cy="12717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228">
              <a:extLst>
                <a:ext uri="{FF2B5EF4-FFF2-40B4-BE49-F238E27FC236}">
                  <a16:creationId xmlns:a16="http://schemas.microsoft.com/office/drawing/2014/main" id="{64F487E0-63C9-4109-A1E0-9CE304C03B8D}"/>
                </a:ext>
              </a:extLst>
            </p:cNvPr>
            <p:cNvSpPr/>
            <p:nvPr/>
          </p:nvSpPr>
          <p:spPr>
            <a:xfrm>
              <a:off x="6579391" y="4795199"/>
              <a:ext cx="4182074" cy="5816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8" name="Group 229">
              <a:extLst>
                <a:ext uri="{FF2B5EF4-FFF2-40B4-BE49-F238E27FC236}">
                  <a16:creationId xmlns:a16="http://schemas.microsoft.com/office/drawing/2014/main" id="{F1C6323F-F442-455E-A8F3-E0A2A09DC4FE}"/>
                </a:ext>
              </a:extLst>
            </p:cNvPr>
            <p:cNvGrpSpPr/>
            <p:nvPr/>
          </p:nvGrpSpPr>
          <p:grpSpPr>
            <a:xfrm>
              <a:off x="3527599" y="2355651"/>
              <a:ext cx="3472845" cy="3867328"/>
              <a:chOff x="4263906" y="1459435"/>
              <a:chExt cx="3152794" cy="3510922"/>
            </a:xfrm>
          </p:grpSpPr>
          <p:sp>
            <p:nvSpPr>
              <p:cNvPr id="12" name="Freeform: Shape 231">
                <a:extLst>
                  <a:ext uri="{FF2B5EF4-FFF2-40B4-BE49-F238E27FC236}">
                    <a16:creationId xmlns:a16="http://schemas.microsoft.com/office/drawing/2014/main" id="{347EFE36-8FEF-41CF-90A2-C4BB6EACE9A4}"/>
                  </a:ext>
                </a:extLst>
              </p:cNvPr>
              <p:cNvSpPr/>
              <p:nvPr/>
            </p:nvSpPr>
            <p:spPr>
              <a:xfrm>
                <a:off x="4522983" y="3051184"/>
                <a:ext cx="2638901" cy="1271515"/>
              </a:xfrm>
              <a:custGeom>
                <a:avLst/>
                <a:gdLst>
                  <a:gd name="connsiteX0" fmla="*/ 1984572 w 3967625"/>
                  <a:gd name="connsiteY0" fmla="*/ 1917497 h 1911743"/>
                  <a:gd name="connsiteX1" fmla="*/ 0 w 3967625"/>
                  <a:gd name="connsiteY1" fmla="*/ 954039 h 1911743"/>
                  <a:gd name="connsiteX2" fmla="*/ 1897329 w 3967625"/>
                  <a:gd name="connsiteY2" fmla="*/ 21685 h 1911743"/>
                  <a:gd name="connsiteX3" fmla="*/ 2027814 w 3967625"/>
                  <a:gd name="connsiteY3" fmla="*/ 13340 h 1911743"/>
                  <a:gd name="connsiteX4" fmla="*/ 3968385 w 3967625"/>
                  <a:gd name="connsiteY4" fmla="*/ 958591 h 1911743"/>
                  <a:gd name="connsiteX5" fmla="*/ 1984572 w 3967625"/>
                  <a:gd name="connsiteY5" fmla="*/ 1917497 h 191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7625" h="1911743">
                    <a:moveTo>
                      <a:pt x="1984572" y="1917497"/>
                    </a:moveTo>
                    <a:cubicBezTo>
                      <a:pt x="1772914" y="1830255"/>
                      <a:pt x="8345" y="979074"/>
                      <a:pt x="0" y="954039"/>
                    </a:cubicBezTo>
                    <a:cubicBezTo>
                      <a:pt x="224554" y="842521"/>
                      <a:pt x="1489946" y="221963"/>
                      <a:pt x="1897329" y="21685"/>
                    </a:cubicBezTo>
                    <a:cubicBezTo>
                      <a:pt x="1941330" y="443"/>
                      <a:pt x="1980020" y="-10178"/>
                      <a:pt x="2027814" y="13340"/>
                    </a:cubicBezTo>
                    <a:cubicBezTo>
                      <a:pt x="2664303" y="322860"/>
                      <a:pt x="3957764" y="952522"/>
                      <a:pt x="3968385" y="958591"/>
                    </a:cubicBezTo>
                    <a:cubicBezTo>
                      <a:pt x="3906177" y="1016246"/>
                      <a:pt x="2003537" y="1912187"/>
                      <a:pt x="1984572" y="191749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" name="Freeform: Shape 232">
                <a:extLst>
                  <a:ext uri="{FF2B5EF4-FFF2-40B4-BE49-F238E27FC236}">
                    <a16:creationId xmlns:a16="http://schemas.microsoft.com/office/drawing/2014/main" id="{7D6DB234-A6BB-4CD0-A19F-F7E01634958C}"/>
                  </a:ext>
                </a:extLst>
              </p:cNvPr>
              <p:cNvSpPr/>
              <p:nvPr/>
            </p:nvSpPr>
            <p:spPr>
              <a:xfrm>
                <a:off x="4812102" y="2570067"/>
                <a:ext cx="2018280" cy="973820"/>
              </a:xfrm>
              <a:custGeom>
                <a:avLst/>
                <a:gdLst>
                  <a:gd name="connsiteX0" fmla="*/ 1518774 w 3034513"/>
                  <a:gd name="connsiteY0" fmla="*/ 1468025 h 1464152"/>
                  <a:gd name="connsiteX1" fmla="*/ 0 w 3034513"/>
                  <a:gd name="connsiteY1" fmla="*/ 730638 h 1464152"/>
                  <a:gd name="connsiteX2" fmla="*/ 1452773 w 3034513"/>
                  <a:gd name="connsiteY2" fmla="*/ 16769 h 1464152"/>
                  <a:gd name="connsiteX3" fmla="*/ 1552912 w 3034513"/>
                  <a:gd name="connsiteY3" fmla="*/ 9941 h 1464152"/>
                  <a:gd name="connsiteX4" fmla="*/ 3038307 w 3034513"/>
                  <a:gd name="connsiteY4" fmla="*/ 733673 h 1464152"/>
                  <a:gd name="connsiteX5" fmla="*/ 1518774 w 3034513"/>
                  <a:gd name="connsiteY5" fmla="*/ 1468025 h 146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4513" h="1464152">
                    <a:moveTo>
                      <a:pt x="1518774" y="1468025"/>
                    </a:moveTo>
                    <a:cubicBezTo>
                      <a:pt x="1356427" y="1401265"/>
                      <a:pt x="6069" y="749604"/>
                      <a:pt x="0" y="730638"/>
                    </a:cubicBezTo>
                    <a:cubicBezTo>
                      <a:pt x="172209" y="644913"/>
                      <a:pt x="1140977" y="170012"/>
                      <a:pt x="1452773" y="16769"/>
                    </a:cubicBezTo>
                    <a:cubicBezTo>
                      <a:pt x="1486153" y="79"/>
                      <a:pt x="1516498" y="-7507"/>
                      <a:pt x="1552912" y="9941"/>
                    </a:cubicBezTo>
                    <a:cubicBezTo>
                      <a:pt x="2039951" y="246633"/>
                      <a:pt x="3030720" y="729121"/>
                      <a:pt x="3038307" y="733673"/>
                    </a:cubicBezTo>
                    <a:cubicBezTo>
                      <a:pt x="2989754" y="778432"/>
                      <a:pt x="1533188" y="1464990"/>
                      <a:pt x="1518774" y="14680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" name="Freeform: Shape 234">
                <a:extLst>
                  <a:ext uri="{FF2B5EF4-FFF2-40B4-BE49-F238E27FC236}">
                    <a16:creationId xmlns:a16="http://schemas.microsoft.com/office/drawing/2014/main" id="{585DD561-4F35-44C5-87FD-13F48F540BA2}"/>
                  </a:ext>
                </a:extLst>
              </p:cNvPr>
              <p:cNvSpPr/>
              <p:nvPr/>
            </p:nvSpPr>
            <p:spPr>
              <a:xfrm>
                <a:off x="4263906" y="3688750"/>
                <a:ext cx="1579304" cy="1281607"/>
              </a:xfrm>
              <a:custGeom>
                <a:avLst/>
                <a:gdLst>
                  <a:gd name="connsiteX0" fmla="*/ 2380081 w 2374506"/>
                  <a:gd name="connsiteY0" fmla="*/ 1933744 h 1926915"/>
                  <a:gd name="connsiteX1" fmla="*/ 1846765 w 2374506"/>
                  <a:gd name="connsiteY1" fmla="*/ 1681120 h 1926915"/>
                  <a:gd name="connsiteX2" fmla="*/ 148955 w 2374506"/>
                  <a:gd name="connsiteY2" fmla="*/ 869388 h 1926915"/>
                  <a:gd name="connsiteX3" fmla="*/ 95851 w 2374506"/>
                  <a:gd name="connsiteY3" fmla="*/ 854974 h 1926915"/>
                  <a:gd name="connsiteX4" fmla="*/ 22264 w 2374506"/>
                  <a:gd name="connsiteY4" fmla="*/ 809457 h 1926915"/>
                  <a:gd name="connsiteX5" fmla="*/ 6333 w 2374506"/>
                  <a:gd name="connsiteY5" fmla="*/ 762421 h 1926915"/>
                  <a:gd name="connsiteX6" fmla="*/ 373509 w 2374506"/>
                  <a:gd name="connsiteY6" fmla="*/ 14414 h 1926915"/>
                  <a:gd name="connsiteX7" fmla="*/ 384130 w 2374506"/>
                  <a:gd name="connsiteY7" fmla="*/ 0 h 1926915"/>
                  <a:gd name="connsiteX8" fmla="*/ 667098 w 2374506"/>
                  <a:gd name="connsiteY8" fmla="*/ 127449 h 1926915"/>
                  <a:gd name="connsiteX9" fmla="*/ 1342277 w 2374506"/>
                  <a:gd name="connsiteY9" fmla="*/ 435453 h 1926915"/>
                  <a:gd name="connsiteX10" fmla="*/ 1899869 w 2374506"/>
                  <a:gd name="connsiteY10" fmla="*/ 690352 h 1926915"/>
                  <a:gd name="connsiteX11" fmla="*/ 2347460 w 2374506"/>
                  <a:gd name="connsiteY11" fmla="*/ 895181 h 1926915"/>
                  <a:gd name="connsiteX12" fmla="*/ 2380081 w 2374506"/>
                  <a:gd name="connsiteY12" fmla="*/ 918699 h 1926915"/>
                  <a:gd name="connsiteX13" fmla="*/ 2380081 w 2374506"/>
                  <a:gd name="connsiteY13" fmla="*/ 1933744 h 19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4506" h="1926915">
                    <a:moveTo>
                      <a:pt x="2380081" y="1933744"/>
                    </a:moveTo>
                    <a:cubicBezTo>
                      <a:pt x="2202562" y="1849536"/>
                      <a:pt x="2024284" y="1765328"/>
                      <a:pt x="1846765" y="1681120"/>
                    </a:cubicBezTo>
                    <a:cubicBezTo>
                      <a:pt x="1280829" y="1411049"/>
                      <a:pt x="714892" y="1140218"/>
                      <a:pt x="148955" y="869388"/>
                    </a:cubicBezTo>
                    <a:cubicBezTo>
                      <a:pt x="132265" y="861043"/>
                      <a:pt x="116334" y="849664"/>
                      <a:pt x="95851" y="854974"/>
                    </a:cubicBezTo>
                    <a:cubicBezTo>
                      <a:pt x="81437" y="823870"/>
                      <a:pt x="47299" y="823112"/>
                      <a:pt x="22264" y="809457"/>
                    </a:cubicBezTo>
                    <a:cubicBezTo>
                      <a:pt x="-495" y="796560"/>
                      <a:pt x="-5805" y="785939"/>
                      <a:pt x="6333" y="762421"/>
                    </a:cubicBezTo>
                    <a:cubicBezTo>
                      <a:pt x="129231" y="513591"/>
                      <a:pt x="251370" y="264003"/>
                      <a:pt x="373509" y="14414"/>
                    </a:cubicBezTo>
                    <a:cubicBezTo>
                      <a:pt x="375785" y="9104"/>
                      <a:pt x="381095" y="4552"/>
                      <a:pt x="384130" y="0"/>
                    </a:cubicBezTo>
                    <a:cubicBezTo>
                      <a:pt x="480476" y="38690"/>
                      <a:pt x="573028" y="84966"/>
                      <a:pt x="667098" y="127449"/>
                    </a:cubicBezTo>
                    <a:cubicBezTo>
                      <a:pt x="892411" y="229106"/>
                      <a:pt x="1116965" y="332279"/>
                      <a:pt x="1342277" y="435453"/>
                    </a:cubicBezTo>
                    <a:cubicBezTo>
                      <a:pt x="1528141" y="520419"/>
                      <a:pt x="1714764" y="603868"/>
                      <a:pt x="1899869" y="690352"/>
                    </a:cubicBezTo>
                    <a:cubicBezTo>
                      <a:pt x="2048560" y="759387"/>
                      <a:pt x="2199527" y="824629"/>
                      <a:pt x="2347460" y="895181"/>
                    </a:cubicBezTo>
                    <a:cubicBezTo>
                      <a:pt x="2359598" y="901250"/>
                      <a:pt x="2374770" y="903526"/>
                      <a:pt x="2380081" y="918699"/>
                    </a:cubicBezTo>
                    <a:cubicBezTo>
                      <a:pt x="2380081" y="1257047"/>
                      <a:pt x="2380081" y="1595395"/>
                      <a:pt x="2380081" y="193374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7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" name="Freeform: Shape 235">
                <a:extLst>
                  <a:ext uri="{FF2B5EF4-FFF2-40B4-BE49-F238E27FC236}">
                    <a16:creationId xmlns:a16="http://schemas.microsoft.com/office/drawing/2014/main" id="{1328735C-3576-47D1-B3C7-6B660AF277A0}"/>
                  </a:ext>
                </a:extLst>
              </p:cNvPr>
              <p:cNvSpPr/>
              <p:nvPr/>
            </p:nvSpPr>
            <p:spPr>
              <a:xfrm>
                <a:off x="4561602" y="3058038"/>
                <a:ext cx="1281608" cy="1115099"/>
              </a:xfrm>
              <a:custGeom>
                <a:avLst/>
                <a:gdLst>
                  <a:gd name="connsiteX0" fmla="*/ 104679 w 1926915"/>
                  <a:gd name="connsiteY0" fmla="*/ 864836 h 1676568"/>
                  <a:gd name="connsiteX1" fmla="*/ 25023 w 1926915"/>
                  <a:gd name="connsiteY1" fmla="*/ 822353 h 1676568"/>
                  <a:gd name="connsiteX2" fmla="*/ 8334 w 1926915"/>
                  <a:gd name="connsiteY2" fmla="*/ 770766 h 1676568"/>
                  <a:gd name="connsiteX3" fmla="*/ 113024 w 1926915"/>
                  <a:gd name="connsiteY3" fmla="*/ 556833 h 1676568"/>
                  <a:gd name="connsiteX4" fmla="*/ 368682 w 1926915"/>
                  <a:gd name="connsiteY4" fmla="*/ 33380 h 1676568"/>
                  <a:gd name="connsiteX5" fmla="*/ 391441 w 1926915"/>
                  <a:gd name="connsiteY5" fmla="*/ 0 h 1676568"/>
                  <a:gd name="connsiteX6" fmla="*/ 640271 w 1926915"/>
                  <a:gd name="connsiteY6" fmla="*/ 110760 h 1676568"/>
                  <a:gd name="connsiteX7" fmla="*/ 1301036 w 1926915"/>
                  <a:gd name="connsiteY7" fmla="*/ 414970 h 1676568"/>
                  <a:gd name="connsiteX8" fmla="*/ 1892766 w 1926915"/>
                  <a:gd name="connsiteY8" fmla="*/ 688076 h 1676568"/>
                  <a:gd name="connsiteX9" fmla="*/ 1924629 w 1926915"/>
                  <a:gd name="connsiteY9" fmla="*/ 717662 h 1676568"/>
                  <a:gd name="connsiteX10" fmla="*/ 1927663 w 1926915"/>
                  <a:gd name="connsiteY10" fmla="*/ 766973 h 1676568"/>
                  <a:gd name="connsiteX11" fmla="*/ 1927663 w 1926915"/>
                  <a:gd name="connsiteY11" fmla="*/ 1615878 h 1676568"/>
                  <a:gd name="connsiteX12" fmla="*/ 1924629 w 1926915"/>
                  <a:gd name="connsiteY12" fmla="*/ 1664431 h 1676568"/>
                  <a:gd name="connsiteX13" fmla="*/ 1877594 w 1926915"/>
                  <a:gd name="connsiteY13" fmla="*/ 1672017 h 1676568"/>
                  <a:gd name="connsiteX14" fmla="*/ 1646212 w 1926915"/>
                  <a:gd name="connsiteY14" fmla="*/ 1567326 h 1676568"/>
                  <a:gd name="connsiteX15" fmla="*/ 870135 w 1926915"/>
                  <a:gd name="connsiteY15" fmla="*/ 1216081 h 1676568"/>
                  <a:gd name="connsiteX16" fmla="*/ 160818 w 1926915"/>
                  <a:gd name="connsiteY16" fmla="*/ 892906 h 1676568"/>
                  <a:gd name="connsiteX17" fmla="*/ 104679 w 1926915"/>
                  <a:gd name="connsiteY17" fmla="*/ 864836 h 16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26915" h="1676568">
                    <a:moveTo>
                      <a:pt x="104679" y="864836"/>
                    </a:moveTo>
                    <a:cubicBezTo>
                      <a:pt x="81162" y="845112"/>
                      <a:pt x="52334" y="833733"/>
                      <a:pt x="25023" y="822353"/>
                    </a:cubicBezTo>
                    <a:cubicBezTo>
                      <a:pt x="-3805" y="810215"/>
                      <a:pt x="-5322" y="796560"/>
                      <a:pt x="8334" y="770766"/>
                    </a:cubicBezTo>
                    <a:cubicBezTo>
                      <a:pt x="44748" y="700214"/>
                      <a:pt x="78127" y="628144"/>
                      <a:pt x="113024" y="556833"/>
                    </a:cubicBezTo>
                    <a:cubicBezTo>
                      <a:pt x="197991" y="382349"/>
                      <a:pt x="282957" y="207864"/>
                      <a:pt x="368682" y="33380"/>
                    </a:cubicBezTo>
                    <a:cubicBezTo>
                      <a:pt x="374751" y="21242"/>
                      <a:pt x="377027" y="6069"/>
                      <a:pt x="391441" y="0"/>
                    </a:cubicBezTo>
                    <a:cubicBezTo>
                      <a:pt x="477166" y="30345"/>
                      <a:pt x="558339" y="72828"/>
                      <a:pt x="640271" y="110760"/>
                    </a:cubicBezTo>
                    <a:cubicBezTo>
                      <a:pt x="860273" y="212416"/>
                      <a:pt x="1081034" y="312555"/>
                      <a:pt x="1301036" y="414970"/>
                    </a:cubicBezTo>
                    <a:cubicBezTo>
                      <a:pt x="1498279" y="506764"/>
                      <a:pt x="1695523" y="597799"/>
                      <a:pt x="1892766" y="688076"/>
                    </a:cubicBezTo>
                    <a:cubicBezTo>
                      <a:pt x="1906422" y="694145"/>
                      <a:pt x="1920836" y="700973"/>
                      <a:pt x="1924629" y="717662"/>
                    </a:cubicBezTo>
                    <a:cubicBezTo>
                      <a:pt x="1928422" y="733594"/>
                      <a:pt x="1927663" y="750283"/>
                      <a:pt x="1927663" y="766973"/>
                    </a:cubicBezTo>
                    <a:cubicBezTo>
                      <a:pt x="1927663" y="1049942"/>
                      <a:pt x="1927663" y="1332910"/>
                      <a:pt x="1927663" y="1615878"/>
                    </a:cubicBezTo>
                    <a:cubicBezTo>
                      <a:pt x="1927663" y="1632568"/>
                      <a:pt x="1928422" y="1648499"/>
                      <a:pt x="1924629" y="1664431"/>
                    </a:cubicBezTo>
                    <a:cubicBezTo>
                      <a:pt x="1913249" y="1692500"/>
                      <a:pt x="1894284" y="1678844"/>
                      <a:pt x="1877594" y="1672017"/>
                    </a:cubicBezTo>
                    <a:cubicBezTo>
                      <a:pt x="1800214" y="1638637"/>
                      <a:pt x="1723592" y="1602223"/>
                      <a:pt x="1646212" y="1567326"/>
                    </a:cubicBezTo>
                    <a:cubicBezTo>
                      <a:pt x="1387520" y="1450498"/>
                      <a:pt x="1128828" y="1334427"/>
                      <a:pt x="870135" y="1216081"/>
                    </a:cubicBezTo>
                    <a:cubicBezTo>
                      <a:pt x="633443" y="1108356"/>
                      <a:pt x="395234" y="1004424"/>
                      <a:pt x="160818" y="892906"/>
                    </a:cubicBezTo>
                    <a:cubicBezTo>
                      <a:pt x="142611" y="883802"/>
                      <a:pt x="119852" y="881526"/>
                      <a:pt x="104679" y="86483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" name="Freeform: Shape 236">
                <a:extLst>
                  <a:ext uri="{FF2B5EF4-FFF2-40B4-BE49-F238E27FC236}">
                    <a16:creationId xmlns:a16="http://schemas.microsoft.com/office/drawing/2014/main" id="{694134E0-F2A6-437D-A351-3C782A46A986}"/>
                  </a:ext>
                </a:extLst>
              </p:cNvPr>
              <p:cNvSpPr/>
              <p:nvPr/>
            </p:nvSpPr>
            <p:spPr>
              <a:xfrm>
                <a:off x="4899664" y="2437418"/>
                <a:ext cx="943546" cy="988957"/>
              </a:xfrm>
              <a:custGeom>
                <a:avLst/>
                <a:gdLst>
                  <a:gd name="connsiteX0" fmla="*/ 1416232 w 1418634"/>
                  <a:gd name="connsiteY0" fmla="*/ 486281 h 1486911"/>
                  <a:gd name="connsiteX1" fmla="*/ 1417749 w 1418634"/>
                  <a:gd name="connsiteY1" fmla="*/ 1401945 h 1486911"/>
                  <a:gd name="connsiteX2" fmla="*/ 1419266 w 1418634"/>
                  <a:gd name="connsiteY2" fmla="*/ 1485394 h 1486911"/>
                  <a:gd name="connsiteX3" fmla="*/ 1371473 w 1418634"/>
                  <a:gd name="connsiteY3" fmla="*/ 1478567 h 1486911"/>
                  <a:gd name="connsiteX4" fmla="*/ 687949 w 1418634"/>
                  <a:gd name="connsiteY4" fmla="*/ 1141736 h 1486911"/>
                  <a:gd name="connsiteX5" fmla="*/ 93184 w 1418634"/>
                  <a:gd name="connsiteY5" fmla="*/ 848147 h 1486911"/>
                  <a:gd name="connsiteX6" fmla="*/ 66632 w 1418634"/>
                  <a:gd name="connsiteY6" fmla="*/ 828422 h 1486911"/>
                  <a:gd name="connsiteX7" fmla="*/ 24908 w 1418634"/>
                  <a:gd name="connsiteY7" fmla="*/ 804146 h 1486911"/>
                  <a:gd name="connsiteX8" fmla="*/ 8218 w 1418634"/>
                  <a:gd name="connsiteY8" fmla="*/ 751801 h 1486911"/>
                  <a:gd name="connsiteX9" fmla="*/ 341256 w 1418634"/>
                  <a:gd name="connsiteY9" fmla="*/ 78139 h 1486911"/>
                  <a:gd name="connsiteX10" fmla="*/ 383739 w 1418634"/>
                  <a:gd name="connsiteY10" fmla="*/ 0 h 1486911"/>
                  <a:gd name="connsiteX11" fmla="*/ 559741 w 1418634"/>
                  <a:gd name="connsiteY11" fmla="*/ 78139 h 1486911"/>
                  <a:gd name="connsiteX12" fmla="*/ 1207609 w 1418634"/>
                  <a:gd name="connsiteY12" fmla="*/ 381590 h 1486911"/>
                  <a:gd name="connsiteX13" fmla="*/ 1379059 w 1418634"/>
                  <a:gd name="connsiteY13" fmla="*/ 461246 h 1486911"/>
                  <a:gd name="connsiteX14" fmla="*/ 1416232 w 1418634"/>
                  <a:gd name="connsiteY14" fmla="*/ 486281 h 148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8634" h="1486911">
                    <a:moveTo>
                      <a:pt x="1416232" y="486281"/>
                    </a:moveTo>
                    <a:cubicBezTo>
                      <a:pt x="1416991" y="791249"/>
                      <a:pt x="1416991" y="1096977"/>
                      <a:pt x="1417749" y="1401945"/>
                    </a:cubicBezTo>
                    <a:cubicBezTo>
                      <a:pt x="1417749" y="1430014"/>
                      <a:pt x="1418508" y="1457325"/>
                      <a:pt x="1419266" y="1485394"/>
                    </a:cubicBezTo>
                    <a:cubicBezTo>
                      <a:pt x="1401059" y="1502084"/>
                      <a:pt x="1385887" y="1486153"/>
                      <a:pt x="1371473" y="1478567"/>
                    </a:cubicBezTo>
                    <a:cubicBezTo>
                      <a:pt x="1143884" y="1365531"/>
                      <a:pt x="914779" y="1255530"/>
                      <a:pt x="687949" y="1141736"/>
                    </a:cubicBezTo>
                    <a:cubicBezTo>
                      <a:pt x="489947" y="1043114"/>
                      <a:pt x="291186" y="946768"/>
                      <a:pt x="93184" y="848147"/>
                    </a:cubicBezTo>
                    <a:cubicBezTo>
                      <a:pt x="83322" y="842836"/>
                      <a:pt x="71184" y="840560"/>
                      <a:pt x="66632" y="828422"/>
                    </a:cubicBezTo>
                    <a:cubicBezTo>
                      <a:pt x="56011" y="814767"/>
                      <a:pt x="39321" y="809456"/>
                      <a:pt x="24908" y="804146"/>
                    </a:cubicBezTo>
                    <a:cubicBezTo>
                      <a:pt x="-4679" y="792767"/>
                      <a:pt x="-4679" y="777594"/>
                      <a:pt x="8218" y="751801"/>
                    </a:cubicBezTo>
                    <a:cubicBezTo>
                      <a:pt x="119736" y="527247"/>
                      <a:pt x="229737" y="302693"/>
                      <a:pt x="341256" y="78139"/>
                    </a:cubicBezTo>
                    <a:cubicBezTo>
                      <a:pt x="354152" y="51587"/>
                      <a:pt x="357945" y="19724"/>
                      <a:pt x="383739" y="0"/>
                    </a:cubicBezTo>
                    <a:cubicBezTo>
                      <a:pt x="445946" y="18966"/>
                      <a:pt x="502085" y="50828"/>
                      <a:pt x="559741" y="78139"/>
                    </a:cubicBezTo>
                    <a:cubicBezTo>
                      <a:pt x="775191" y="179795"/>
                      <a:pt x="992159" y="279175"/>
                      <a:pt x="1207609" y="381590"/>
                    </a:cubicBezTo>
                    <a:cubicBezTo>
                      <a:pt x="1264506" y="408142"/>
                      <a:pt x="1320645" y="438487"/>
                      <a:pt x="1379059" y="461246"/>
                    </a:cubicBezTo>
                    <a:cubicBezTo>
                      <a:pt x="1393473" y="465798"/>
                      <a:pt x="1408646" y="471108"/>
                      <a:pt x="1416232" y="486281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" name="Freeform: Shape 238">
                <a:extLst>
                  <a:ext uri="{FF2B5EF4-FFF2-40B4-BE49-F238E27FC236}">
                    <a16:creationId xmlns:a16="http://schemas.microsoft.com/office/drawing/2014/main" id="{BA7911A2-7B15-41D2-A454-2329E3157602}"/>
                  </a:ext>
                </a:extLst>
              </p:cNvPr>
              <p:cNvSpPr/>
              <p:nvPr/>
            </p:nvSpPr>
            <p:spPr>
              <a:xfrm flipH="1">
                <a:off x="5837396" y="3688547"/>
                <a:ext cx="1579304" cy="1281607"/>
              </a:xfrm>
              <a:custGeom>
                <a:avLst/>
                <a:gdLst>
                  <a:gd name="connsiteX0" fmla="*/ 2380081 w 2374506"/>
                  <a:gd name="connsiteY0" fmla="*/ 1933744 h 1926915"/>
                  <a:gd name="connsiteX1" fmla="*/ 1846765 w 2374506"/>
                  <a:gd name="connsiteY1" fmla="*/ 1681120 h 1926915"/>
                  <a:gd name="connsiteX2" fmla="*/ 148955 w 2374506"/>
                  <a:gd name="connsiteY2" fmla="*/ 869388 h 1926915"/>
                  <a:gd name="connsiteX3" fmla="*/ 95851 w 2374506"/>
                  <a:gd name="connsiteY3" fmla="*/ 854974 h 1926915"/>
                  <a:gd name="connsiteX4" fmla="*/ 22264 w 2374506"/>
                  <a:gd name="connsiteY4" fmla="*/ 809457 h 1926915"/>
                  <a:gd name="connsiteX5" fmla="*/ 6333 w 2374506"/>
                  <a:gd name="connsiteY5" fmla="*/ 762421 h 1926915"/>
                  <a:gd name="connsiteX6" fmla="*/ 373509 w 2374506"/>
                  <a:gd name="connsiteY6" fmla="*/ 14414 h 1926915"/>
                  <a:gd name="connsiteX7" fmla="*/ 384130 w 2374506"/>
                  <a:gd name="connsiteY7" fmla="*/ 0 h 1926915"/>
                  <a:gd name="connsiteX8" fmla="*/ 667098 w 2374506"/>
                  <a:gd name="connsiteY8" fmla="*/ 127449 h 1926915"/>
                  <a:gd name="connsiteX9" fmla="*/ 1342277 w 2374506"/>
                  <a:gd name="connsiteY9" fmla="*/ 435453 h 1926915"/>
                  <a:gd name="connsiteX10" fmla="*/ 1899869 w 2374506"/>
                  <a:gd name="connsiteY10" fmla="*/ 690352 h 1926915"/>
                  <a:gd name="connsiteX11" fmla="*/ 2347460 w 2374506"/>
                  <a:gd name="connsiteY11" fmla="*/ 895181 h 1926915"/>
                  <a:gd name="connsiteX12" fmla="*/ 2380081 w 2374506"/>
                  <a:gd name="connsiteY12" fmla="*/ 918699 h 1926915"/>
                  <a:gd name="connsiteX13" fmla="*/ 2380081 w 2374506"/>
                  <a:gd name="connsiteY13" fmla="*/ 1933744 h 19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4506" h="1926915">
                    <a:moveTo>
                      <a:pt x="2380081" y="1933744"/>
                    </a:moveTo>
                    <a:cubicBezTo>
                      <a:pt x="2202562" y="1849536"/>
                      <a:pt x="2024284" y="1765328"/>
                      <a:pt x="1846765" y="1681120"/>
                    </a:cubicBezTo>
                    <a:cubicBezTo>
                      <a:pt x="1280829" y="1411049"/>
                      <a:pt x="714892" y="1140218"/>
                      <a:pt x="148955" y="869388"/>
                    </a:cubicBezTo>
                    <a:cubicBezTo>
                      <a:pt x="132265" y="861043"/>
                      <a:pt x="116334" y="849664"/>
                      <a:pt x="95851" y="854974"/>
                    </a:cubicBezTo>
                    <a:cubicBezTo>
                      <a:pt x="81437" y="823870"/>
                      <a:pt x="47299" y="823112"/>
                      <a:pt x="22264" y="809457"/>
                    </a:cubicBezTo>
                    <a:cubicBezTo>
                      <a:pt x="-495" y="796560"/>
                      <a:pt x="-5805" y="785939"/>
                      <a:pt x="6333" y="762421"/>
                    </a:cubicBezTo>
                    <a:cubicBezTo>
                      <a:pt x="129231" y="513591"/>
                      <a:pt x="251370" y="264003"/>
                      <a:pt x="373509" y="14414"/>
                    </a:cubicBezTo>
                    <a:cubicBezTo>
                      <a:pt x="375785" y="9104"/>
                      <a:pt x="381095" y="4552"/>
                      <a:pt x="384130" y="0"/>
                    </a:cubicBezTo>
                    <a:cubicBezTo>
                      <a:pt x="480476" y="38690"/>
                      <a:pt x="573028" y="84966"/>
                      <a:pt x="667098" y="127449"/>
                    </a:cubicBezTo>
                    <a:cubicBezTo>
                      <a:pt x="892411" y="229106"/>
                      <a:pt x="1116965" y="332279"/>
                      <a:pt x="1342277" y="435453"/>
                    </a:cubicBezTo>
                    <a:cubicBezTo>
                      <a:pt x="1528141" y="520419"/>
                      <a:pt x="1714764" y="603868"/>
                      <a:pt x="1899869" y="690352"/>
                    </a:cubicBezTo>
                    <a:cubicBezTo>
                      <a:pt x="2048560" y="759387"/>
                      <a:pt x="2199527" y="824629"/>
                      <a:pt x="2347460" y="895181"/>
                    </a:cubicBezTo>
                    <a:cubicBezTo>
                      <a:pt x="2359598" y="901250"/>
                      <a:pt x="2374770" y="903526"/>
                      <a:pt x="2380081" y="918699"/>
                    </a:cubicBezTo>
                    <a:cubicBezTo>
                      <a:pt x="2380081" y="1257047"/>
                      <a:pt x="2380081" y="1595395"/>
                      <a:pt x="2380081" y="1933744"/>
                    </a:cubicBezTo>
                    <a:close/>
                  </a:path>
                </a:pathLst>
              </a:custGeom>
              <a:solidFill>
                <a:srgbClr val="FFC000"/>
              </a:solidFill>
              <a:ln w="7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" name="Freeform: Shape 239">
                <a:extLst>
                  <a:ext uri="{FF2B5EF4-FFF2-40B4-BE49-F238E27FC236}">
                    <a16:creationId xmlns:a16="http://schemas.microsoft.com/office/drawing/2014/main" id="{A2A8508E-D049-4B74-B70B-6844842D8498}"/>
                  </a:ext>
                </a:extLst>
              </p:cNvPr>
              <p:cNvSpPr/>
              <p:nvPr/>
            </p:nvSpPr>
            <p:spPr>
              <a:xfrm flipH="1">
                <a:off x="5837396" y="3057835"/>
                <a:ext cx="1281608" cy="1115099"/>
              </a:xfrm>
              <a:custGeom>
                <a:avLst/>
                <a:gdLst>
                  <a:gd name="connsiteX0" fmla="*/ 104679 w 1926915"/>
                  <a:gd name="connsiteY0" fmla="*/ 864836 h 1676568"/>
                  <a:gd name="connsiteX1" fmla="*/ 25023 w 1926915"/>
                  <a:gd name="connsiteY1" fmla="*/ 822353 h 1676568"/>
                  <a:gd name="connsiteX2" fmla="*/ 8334 w 1926915"/>
                  <a:gd name="connsiteY2" fmla="*/ 770766 h 1676568"/>
                  <a:gd name="connsiteX3" fmla="*/ 113024 w 1926915"/>
                  <a:gd name="connsiteY3" fmla="*/ 556833 h 1676568"/>
                  <a:gd name="connsiteX4" fmla="*/ 368682 w 1926915"/>
                  <a:gd name="connsiteY4" fmla="*/ 33380 h 1676568"/>
                  <a:gd name="connsiteX5" fmla="*/ 391441 w 1926915"/>
                  <a:gd name="connsiteY5" fmla="*/ 0 h 1676568"/>
                  <a:gd name="connsiteX6" fmla="*/ 640271 w 1926915"/>
                  <a:gd name="connsiteY6" fmla="*/ 110760 h 1676568"/>
                  <a:gd name="connsiteX7" fmla="*/ 1301036 w 1926915"/>
                  <a:gd name="connsiteY7" fmla="*/ 414970 h 1676568"/>
                  <a:gd name="connsiteX8" fmla="*/ 1892766 w 1926915"/>
                  <a:gd name="connsiteY8" fmla="*/ 688076 h 1676568"/>
                  <a:gd name="connsiteX9" fmla="*/ 1924629 w 1926915"/>
                  <a:gd name="connsiteY9" fmla="*/ 717662 h 1676568"/>
                  <a:gd name="connsiteX10" fmla="*/ 1927663 w 1926915"/>
                  <a:gd name="connsiteY10" fmla="*/ 766973 h 1676568"/>
                  <a:gd name="connsiteX11" fmla="*/ 1927663 w 1926915"/>
                  <a:gd name="connsiteY11" fmla="*/ 1615878 h 1676568"/>
                  <a:gd name="connsiteX12" fmla="*/ 1924629 w 1926915"/>
                  <a:gd name="connsiteY12" fmla="*/ 1664431 h 1676568"/>
                  <a:gd name="connsiteX13" fmla="*/ 1877594 w 1926915"/>
                  <a:gd name="connsiteY13" fmla="*/ 1672017 h 1676568"/>
                  <a:gd name="connsiteX14" fmla="*/ 1646212 w 1926915"/>
                  <a:gd name="connsiteY14" fmla="*/ 1567326 h 1676568"/>
                  <a:gd name="connsiteX15" fmla="*/ 870135 w 1926915"/>
                  <a:gd name="connsiteY15" fmla="*/ 1216081 h 1676568"/>
                  <a:gd name="connsiteX16" fmla="*/ 160818 w 1926915"/>
                  <a:gd name="connsiteY16" fmla="*/ 892906 h 1676568"/>
                  <a:gd name="connsiteX17" fmla="*/ 104679 w 1926915"/>
                  <a:gd name="connsiteY17" fmla="*/ 864836 h 16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26915" h="1676568">
                    <a:moveTo>
                      <a:pt x="104679" y="864836"/>
                    </a:moveTo>
                    <a:cubicBezTo>
                      <a:pt x="81162" y="845112"/>
                      <a:pt x="52334" y="833733"/>
                      <a:pt x="25023" y="822353"/>
                    </a:cubicBezTo>
                    <a:cubicBezTo>
                      <a:pt x="-3805" y="810215"/>
                      <a:pt x="-5322" y="796560"/>
                      <a:pt x="8334" y="770766"/>
                    </a:cubicBezTo>
                    <a:cubicBezTo>
                      <a:pt x="44748" y="700214"/>
                      <a:pt x="78127" y="628144"/>
                      <a:pt x="113024" y="556833"/>
                    </a:cubicBezTo>
                    <a:cubicBezTo>
                      <a:pt x="197991" y="382349"/>
                      <a:pt x="282957" y="207864"/>
                      <a:pt x="368682" y="33380"/>
                    </a:cubicBezTo>
                    <a:cubicBezTo>
                      <a:pt x="374751" y="21242"/>
                      <a:pt x="377027" y="6069"/>
                      <a:pt x="391441" y="0"/>
                    </a:cubicBezTo>
                    <a:cubicBezTo>
                      <a:pt x="477166" y="30345"/>
                      <a:pt x="558339" y="72828"/>
                      <a:pt x="640271" y="110760"/>
                    </a:cubicBezTo>
                    <a:cubicBezTo>
                      <a:pt x="860273" y="212416"/>
                      <a:pt x="1081034" y="312555"/>
                      <a:pt x="1301036" y="414970"/>
                    </a:cubicBezTo>
                    <a:cubicBezTo>
                      <a:pt x="1498279" y="506764"/>
                      <a:pt x="1695523" y="597799"/>
                      <a:pt x="1892766" y="688076"/>
                    </a:cubicBezTo>
                    <a:cubicBezTo>
                      <a:pt x="1906422" y="694145"/>
                      <a:pt x="1920836" y="700973"/>
                      <a:pt x="1924629" y="717662"/>
                    </a:cubicBezTo>
                    <a:cubicBezTo>
                      <a:pt x="1928422" y="733594"/>
                      <a:pt x="1927663" y="750283"/>
                      <a:pt x="1927663" y="766973"/>
                    </a:cubicBezTo>
                    <a:cubicBezTo>
                      <a:pt x="1927663" y="1049942"/>
                      <a:pt x="1927663" y="1332910"/>
                      <a:pt x="1927663" y="1615878"/>
                    </a:cubicBezTo>
                    <a:cubicBezTo>
                      <a:pt x="1927663" y="1632568"/>
                      <a:pt x="1928422" y="1648499"/>
                      <a:pt x="1924629" y="1664431"/>
                    </a:cubicBezTo>
                    <a:cubicBezTo>
                      <a:pt x="1913249" y="1692500"/>
                      <a:pt x="1894284" y="1678844"/>
                      <a:pt x="1877594" y="1672017"/>
                    </a:cubicBezTo>
                    <a:cubicBezTo>
                      <a:pt x="1800214" y="1638637"/>
                      <a:pt x="1723592" y="1602223"/>
                      <a:pt x="1646212" y="1567326"/>
                    </a:cubicBezTo>
                    <a:cubicBezTo>
                      <a:pt x="1387520" y="1450498"/>
                      <a:pt x="1128828" y="1334427"/>
                      <a:pt x="870135" y="1216081"/>
                    </a:cubicBezTo>
                    <a:cubicBezTo>
                      <a:pt x="633443" y="1108356"/>
                      <a:pt x="395234" y="1004424"/>
                      <a:pt x="160818" y="892906"/>
                    </a:cubicBezTo>
                    <a:cubicBezTo>
                      <a:pt x="142611" y="883802"/>
                      <a:pt x="119852" y="881526"/>
                      <a:pt x="104679" y="86483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" name="Freeform: Shape 240">
                <a:extLst>
                  <a:ext uri="{FF2B5EF4-FFF2-40B4-BE49-F238E27FC236}">
                    <a16:creationId xmlns:a16="http://schemas.microsoft.com/office/drawing/2014/main" id="{628DDB87-8347-4520-87A4-C5DAC353BFD8}"/>
                  </a:ext>
                </a:extLst>
              </p:cNvPr>
              <p:cNvSpPr/>
              <p:nvPr/>
            </p:nvSpPr>
            <p:spPr>
              <a:xfrm flipH="1">
                <a:off x="5837396" y="2437215"/>
                <a:ext cx="943546" cy="988957"/>
              </a:xfrm>
              <a:custGeom>
                <a:avLst/>
                <a:gdLst>
                  <a:gd name="connsiteX0" fmla="*/ 1416232 w 1418634"/>
                  <a:gd name="connsiteY0" fmla="*/ 486281 h 1486911"/>
                  <a:gd name="connsiteX1" fmla="*/ 1417749 w 1418634"/>
                  <a:gd name="connsiteY1" fmla="*/ 1401945 h 1486911"/>
                  <a:gd name="connsiteX2" fmla="*/ 1419266 w 1418634"/>
                  <a:gd name="connsiteY2" fmla="*/ 1485394 h 1486911"/>
                  <a:gd name="connsiteX3" fmla="*/ 1371473 w 1418634"/>
                  <a:gd name="connsiteY3" fmla="*/ 1478567 h 1486911"/>
                  <a:gd name="connsiteX4" fmla="*/ 687949 w 1418634"/>
                  <a:gd name="connsiteY4" fmla="*/ 1141736 h 1486911"/>
                  <a:gd name="connsiteX5" fmla="*/ 93184 w 1418634"/>
                  <a:gd name="connsiteY5" fmla="*/ 848147 h 1486911"/>
                  <a:gd name="connsiteX6" fmla="*/ 66632 w 1418634"/>
                  <a:gd name="connsiteY6" fmla="*/ 828422 h 1486911"/>
                  <a:gd name="connsiteX7" fmla="*/ 24908 w 1418634"/>
                  <a:gd name="connsiteY7" fmla="*/ 804146 h 1486911"/>
                  <a:gd name="connsiteX8" fmla="*/ 8218 w 1418634"/>
                  <a:gd name="connsiteY8" fmla="*/ 751801 h 1486911"/>
                  <a:gd name="connsiteX9" fmla="*/ 341256 w 1418634"/>
                  <a:gd name="connsiteY9" fmla="*/ 78139 h 1486911"/>
                  <a:gd name="connsiteX10" fmla="*/ 383739 w 1418634"/>
                  <a:gd name="connsiteY10" fmla="*/ 0 h 1486911"/>
                  <a:gd name="connsiteX11" fmla="*/ 559741 w 1418634"/>
                  <a:gd name="connsiteY11" fmla="*/ 78139 h 1486911"/>
                  <a:gd name="connsiteX12" fmla="*/ 1207609 w 1418634"/>
                  <a:gd name="connsiteY12" fmla="*/ 381590 h 1486911"/>
                  <a:gd name="connsiteX13" fmla="*/ 1379059 w 1418634"/>
                  <a:gd name="connsiteY13" fmla="*/ 461246 h 1486911"/>
                  <a:gd name="connsiteX14" fmla="*/ 1416232 w 1418634"/>
                  <a:gd name="connsiteY14" fmla="*/ 486281 h 148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8634" h="1486911">
                    <a:moveTo>
                      <a:pt x="1416232" y="486281"/>
                    </a:moveTo>
                    <a:cubicBezTo>
                      <a:pt x="1416991" y="791249"/>
                      <a:pt x="1416991" y="1096977"/>
                      <a:pt x="1417749" y="1401945"/>
                    </a:cubicBezTo>
                    <a:cubicBezTo>
                      <a:pt x="1417749" y="1430014"/>
                      <a:pt x="1418508" y="1457325"/>
                      <a:pt x="1419266" y="1485394"/>
                    </a:cubicBezTo>
                    <a:cubicBezTo>
                      <a:pt x="1401059" y="1502084"/>
                      <a:pt x="1385887" y="1486153"/>
                      <a:pt x="1371473" y="1478567"/>
                    </a:cubicBezTo>
                    <a:cubicBezTo>
                      <a:pt x="1143884" y="1365531"/>
                      <a:pt x="914779" y="1255530"/>
                      <a:pt x="687949" y="1141736"/>
                    </a:cubicBezTo>
                    <a:cubicBezTo>
                      <a:pt x="489947" y="1043114"/>
                      <a:pt x="291186" y="946768"/>
                      <a:pt x="93184" y="848147"/>
                    </a:cubicBezTo>
                    <a:cubicBezTo>
                      <a:pt x="83322" y="842836"/>
                      <a:pt x="71184" y="840560"/>
                      <a:pt x="66632" y="828422"/>
                    </a:cubicBezTo>
                    <a:cubicBezTo>
                      <a:pt x="56011" y="814767"/>
                      <a:pt x="39321" y="809456"/>
                      <a:pt x="24908" y="804146"/>
                    </a:cubicBezTo>
                    <a:cubicBezTo>
                      <a:pt x="-4679" y="792767"/>
                      <a:pt x="-4679" y="777594"/>
                      <a:pt x="8218" y="751801"/>
                    </a:cubicBezTo>
                    <a:cubicBezTo>
                      <a:pt x="119736" y="527247"/>
                      <a:pt x="229737" y="302693"/>
                      <a:pt x="341256" y="78139"/>
                    </a:cubicBezTo>
                    <a:cubicBezTo>
                      <a:pt x="354152" y="51587"/>
                      <a:pt x="357945" y="19724"/>
                      <a:pt x="383739" y="0"/>
                    </a:cubicBezTo>
                    <a:cubicBezTo>
                      <a:pt x="445946" y="18966"/>
                      <a:pt x="502085" y="50828"/>
                      <a:pt x="559741" y="78139"/>
                    </a:cubicBezTo>
                    <a:cubicBezTo>
                      <a:pt x="775191" y="179795"/>
                      <a:pt x="992159" y="279175"/>
                      <a:pt x="1207609" y="381590"/>
                    </a:cubicBezTo>
                    <a:cubicBezTo>
                      <a:pt x="1264506" y="408142"/>
                      <a:pt x="1320645" y="438487"/>
                      <a:pt x="1379059" y="461246"/>
                    </a:cubicBezTo>
                    <a:cubicBezTo>
                      <a:pt x="1393473" y="465798"/>
                      <a:pt x="1408646" y="471108"/>
                      <a:pt x="1416232" y="48628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" name="Freeform: Shape 241">
                <a:extLst>
                  <a:ext uri="{FF2B5EF4-FFF2-40B4-BE49-F238E27FC236}">
                    <a16:creationId xmlns:a16="http://schemas.microsoft.com/office/drawing/2014/main" id="{C78A2814-0043-47B8-B9AA-E42B4CE85C21}"/>
                  </a:ext>
                </a:extLst>
              </p:cNvPr>
              <p:cNvSpPr/>
              <p:nvPr/>
            </p:nvSpPr>
            <p:spPr>
              <a:xfrm>
                <a:off x="5143604" y="2116813"/>
                <a:ext cx="1387825" cy="640804"/>
              </a:xfrm>
              <a:custGeom>
                <a:avLst/>
                <a:gdLst>
                  <a:gd name="connsiteX0" fmla="*/ 1031734 w 2063468"/>
                  <a:gd name="connsiteY0" fmla="*/ 968315 h 963457"/>
                  <a:gd name="connsiteX1" fmla="*/ 0 w 2063468"/>
                  <a:gd name="connsiteY1" fmla="*/ 482034 h 963457"/>
                  <a:gd name="connsiteX2" fmla="*/ 986975 w 2063468"/>
                  <a:gd name="connsiteY2" fmla="*/ 10926 h 963457"/>
                  <a:gd name="connsiteX3" fmla="*/ 1055252 w 2063468"/>
                  <a:gd name="connsiteY3" fmla="*/ 6374 h 963457"/>
                  <a:gd name="connsiteX4" fmla="*/ 2064228 w 2063468"/>
                  <a:gd name="connsiteY4" fmla="*/ 483551 h 963457"/>
                  <a:gd name="connsiteX5" fmla="*/ 1031734 w 2063468"/>
                  <a:gd name="connsiteY5" fmla="*/ 968315 h 96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468" h="963457">
                    <a:moveTo>
                      <a:pt x="1031734" y="968315"/>
                    </a:moveTo>
                    <a:cubicBezTo>
                      <a:pt x="921733" y="924314"/>
                      <a:pt x="3793" y="494172"/>
                      <a:pt x="0" y="482034"/>
                    </a:cubicBezTo>
                    <a:cubicBezTo>
                      <a:pt x="116829" y="425895"/>
                      <a:pt x="775318" y="112582"/>
                      <a:pt x="986975" y="10926"/>
                    </a:cubicBezTo>
                    <a:cubicBezTo>
                      <a:pt x="1009734" y="305"/>
                      <a:pt x="1030217" y="-5006"/>
                      <a:pt x="1055252" y="6374"/>
                    </a:cubicBezTo>
                    <a:cubicBezTo>
                      <a:pt x="1386014" y="162651"/>
                      <a:pt x="2058917" y="480517"/>
                      <a:pt x="2064228" y="483551"/>
                    </a:cubicBezTo>
                    <a:cubicBezTo>
                      <a:pt x="2031607" y="513138"/>
                      <a:pt x="1041597" y="965280"/>
                      <a:pt x="1031734" y="968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" name="Isosceles Triangle 242">
                <a:extLst>
                  <a:ext uri="{FF2B5EF4-FFF2-40B4-BE49-F238E27FC236}">
                    <a16:creationId xmlns:a16="http://schemas.microsoft.com/office/drawing/2014/main" id="{FB828EC2-EAE6-4A8B-8244-5B15AC5238DE}"/>
                  </a:ext>
                </a:extLst>
              </p:cNvPr>
              <p:cNvSpPr/>
              <p:nvPr/>
            </p:nvSpPr>
            <p:spPr>
              <a:xfrm rot="1566728">
                <a:off x="5400582" y="1461223"/>
                <a:ext cx="729348" cy="1109159"/>
              </a:xfrm>
              <a:prstGeom prst="triangle">
                <a:avLst>
                  <a:gd name="adj" fmla="val 2392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" name="Isosceles Triangle 243">
                <a:extLst>
                  <a:ext uri="{FF2B5EF4-FFF2-40B4-BE49-F238E27FC236}">
                    <a16:creationId xmlns:a16="http://schemas.microsoft.com/office/drawing/2014/main" id="{75EABF6D-353F-4148-A69F-8C061C002245}"/>
                  </a:ext>
                </a:extLst>
              </p:cNvPr>
              <p:cNvSpPr/>
              <p:nvPr/>
            </p:nvSpPr>
            <p:spPr>
              <a:xfrm rot="20117883" flipH="1">
                <a:off x="5566098" y="1459435"/>
                <a:ext cx="729348" cy="1109159"/>
              </a:xfrm>
              <a:prstGeom prst="triangle">
                <a:avLst>
                  <a:gd name="adj" fmla="val 2872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9" name="TextBox 244">
              <a:extLst>
                <a:ext uri="{FF2B5EF4-FFF2-40B4-BE49-F238E27FC236}">
                  <a16:creationId xmlns:a16="http://schemas.microsoft.com/office/drawing/2014/main" id="{C81B8B11-7D39-4A03-B7FB-40936B39BCBD}"/>
                </a:ext>
              </a:extLst>
            </p:cNvPr>
            <p:cNvSpPr txBox="1"/>
            <p:nvPr/>
          </p:nvSpPr>
          <p:spPr>
            <a:xfrm>
              <a:off x="6168673" y="2834334"/>
              <a:ext cx="2970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進階實作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/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國際實習</a:t>
              </a:r>
            </a:p>
          </p:txBody>
        </p:sp>
        <p:sp>
          <p:nvSpPr>
            <p:cNvPr id="10" name="TextBox 245">
              <a:extLst>
                <a:ext uri="{FF2B5EF4-FFF2-40B4-BE49-F238E27FC236}">
                  <a16:creationId xmlns:a16="http://schemas.microsoft.com/office/drawing/2014/main" id="{2F78D88E-3D05-4525-8E7D-A5BB019C0D5D}"/>
                </a:ext>
              </a:extLst>
            </p:cNvPr>
            <p:cNvSpPr txBox="1"/>
            <p:nvPr/>
          </p:nvSpPr>
          <p:spPr>
            <a:xfrm>
              <a:off x="6667734" y="3454268"/>
              <a:ext cx="284278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SDG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型跨領域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專長微學程</a:t>
              </a:r>
              <a:b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院特色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SDG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專業課程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+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實踐專案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主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、全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1.1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2.1)</a:t>
              </a:r>
            </a:p>
          </p:txBody>
        </p:sp>
        <p:sp>
          <p:nvSpPr>
            <p:cNvPr id="11" name="TextBox 246">
              <a:extLst>
                <a:ext uri="{FF2B5EF4-FFF2-40B4-BE49-F238E27FC236}">
                  <a16:creationId xmlns:a16="http://schemas.microsoft.com/office/drawing/2014/main" id="{B3C58C81-3170-4154-957C-8410B8CD19AA}"/>
                </a:ext>
              </a:extLst>
            </p:cNvPr>
            <p:cNvSpPr txBox="1"/>
            <p:nvPr/>
          </p:nvSpPr>
          <p:spPr>
            <a:xfrm>
              <a:off x="7023561" y="4757927"/>
              <a:ext cx="37041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基礎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SDGs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ESG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課程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全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1.1)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通識領袖論壇、大學導航</a:t>
              </a:r>
              <a:r>
                <a:rPr lang="zh-TW" altLang="en-US" sz="14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、模組式課程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90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6190" y="82119"/>
            <a:ext cx="10651331" cy="14859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/>
              <a:t>資訊科學專長微學程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572079"/>
              </p:ext>
            </p:extLst>
          </p:nvPr>
        </p:nvGraphicFramePr>
        <p:xfrm>
          <a:off x="1038688" y="1068833"/>
          <a:ext cx="10868832" cy="5427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576">
                  <a:extLst>
                    <a:ext uri="{9D8B030D-6E8A-4147-A177-3AD203B41FA5}">
                      <a16:colId xmlns:a16="http://schemas.microsoft.com/office/drawing/2014/main" val="3166346228"/>
                    </a:ext>
                  </a:extLst>
                </a:gridCol>
                <a:gridCol w="4196441">
                  <a:extLst>
                    <a:ext uri="{9D8B030D-6E8A-4147-A177-3AD203B41FA5}">
                      <a16:colId xmlns:a16="http://schemas.microsoft.com/office/drawing/2014/main" val="3697904077"/>
                    </a:ext>
                  </a:extLst>
                </a:gridCol>
                <a:gridCol w="1359205">
                  <a:extLst>
                    <a:ext uri="{9D8B030D-6E8A-4147-A177-3AD203B41FA5}">
                      <a16:colId xmlns:a16="http://schemas.microsoft.com/office/drawing/2014/main" val="3678424830"/>
                    </a:ext>
                  </a:extLst>
                </a:gridCol>
                <a:gridCol w="1130804">
                  <a:extLst>
                    <a:ext uri="{9D8B030D-6E8A-4147-A177-3AD203B41FA5}">
                      <a16:colId xmlns:a16="http://schemas.microsoft.com/office/drawing/2014/main" val="1221138958"/>
                    </a:ext>
                  </a:extLst>
                </a:gridCol>
                <a:gridCol w="2264806">
                  <a:extLst>
                    <a:ext uri="{9D8B030D-6E8A-4147-A177-3AD203B41FA5}">
                      <a16:colId xmlns:a16="http://schemas.microsoft.com/office/drawing/2014/main" val="60771070"/>
                    </a:ext>
                  </a:extLst>
                </a:gridCol>
              </a:tblGrid>
              <a:tr h="686445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開課單位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學分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備註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TW" sz="1800" b="1" kern="0" dirty="0">
                          <a:effectLst/>
                        </a:rPr>
                        <a:t>領域通識類別</a:t>
                      </a: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1" kern="0" dirty="0">
                          <a:effectLst/>
                        </a:rPr>
                        <a:t>(</a:t>
                      </a:r>
                      <a:r>
                        <a:rPr lang="zh-TW" sz="1800" b="1" kern="0" dirty="0">
                          <a:effectLst/>
                        </a:rPr>
                        <a:t>須依規定辦理</a:t>
                      </a:r>
                      <a:r>
                        <a:rPr lang="en-US" sz="1800" b="1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099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資</a:t>
                      </a:r>
                      <a:r>
                        <a:rPr lang="zh-TW" altLang="en-US" sz="1800" kern="100" dirty="0">
                          <a:effectLst/>
                        </a:rPr>
                        <a:t>訊</a:t>
                      </a:r>
                      <a:r>
                        <a:rPr lang="zh-TW" sz="1800" kern="100" dirty="0">
                          <a:effectLst/>
                        </a:rPr>
                        <a:t>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數位</a:t>
                      </a:r>
                      <a:r>
                        <a:rPr lang="zh-TW" altLang="en-US" sz="1800" kern="100" dirty="0">
                          <a:effectLst/>
                        </a:rPr>
                        <a:t>系統</a:t>
                      </a:r>
                      <a:r>
                        <a:rPr lang="zh-TW" sz="1800" kern="100" dirty="0">
                          <a:effectLst/>
                        </a:rPr>
                        <a:t>導論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extLst>
                  <a:ext uri="{0D108BD9-81ED-4DB2-BD59-A6C34878D82A}">
                    <a16:rowId xmlns:a16="http://schemas.microsoft.com/office/drawing/2014/main" val="282478653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電腦網路概論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25410057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en-US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通識中心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人工智慧導論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effectLst/>
                        </a:rPr>
                        <a:t>自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通識班無需申請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extLst>
                  <a:ext uri="{0D108BD9-81ED-4DB2-BD59-A6C34878D82A}">
                    <a16:rowId xmlns:a16="http://schemas.microsoft.com/office/drawing/2014/main" val="3969247628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en-US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通識中心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effectLst/>
                        </a:rPr>
                        <a:t>視窗程式設計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altLang="zh-TW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effectLst/>
                        </a:rPr>
                        <a:t>自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通識班無需申請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extLst>
                  <a:ext uri="{0D108BD9-81ED-4DB2-BD59-A6C34878D82A}">
                    <a16:rowId xmlns:a16="http://schemas.microsoft.com/office/drawing/2014/main" val="2463210170"/>
                  </a:ext>
                </a:extLst>
              </a:tr>
              <a:tr h="32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影像處理、電腦視覺及深度學習概論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925979682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effectLst/>
                        </a:rPr>
                        <a:t>計算機概論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663972383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程式設計（</a:t>
                      </a:r>
                      <a:r>
                        <a:rPr lang="zh-TW" sz="1800" kern="100">
                          <a:effectLst/>
                        </a:rPr>
                        <a:t>一</a:t>
                      </a:r>
                      <a:r>
                        <a:rPr lang="zh-HK" sz="1800" kern="100">
                          <a:effectLst/>
                        </a:rPr>
                        <a:t>）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2443699052"/>
                  </a:ext>
                </a:extLst>
              </a:tr>
              <a:tr h="230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程式設計（</a:t>
                      </a:r>
                      <a:r>
                        <a:rPr lang="zh-TW" sz="1800" kern="100">
                          <a:effectLst/>
                        </a:rPr>
                        <a:t>二</a:t>
                      </a:r>
                      <a:r>
                        <a:rPr lang="zh-HK" sz="1800" kern="100">
                          <a:effectLst/>
                        </a:rPr>
                        <a:t>）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2738181473"/>
                  </a:ext>
                </a:extLst>
              </a:tr>
              <a:tr h="230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資訊安全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altLang="zh-TW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1549302261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effectLst/>
                        </a:rPr>
                        <a:t>資料結構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altLang="zh-TW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進階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2529430841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離散數學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進階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自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3528243138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訊</a:t>
                      </a: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演算法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進階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3711816413"/>
                  </a:ext>
                </a:extLst>
              </a:tr>
              <a:tr h="607089"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</a:rPr>
                        <a:t>專長微學程完成應修學分數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15</a:t>
                      </a:r>
                      <a:r>
                        <a:rPr lang="zh-TW" sz="1800" kern="0" dirty="0">
                          <a:effectLst/>
                        </a:rPr>
                        <a:t>學分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修課建議 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上述課程中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</a:rPr>
                        <a:t>基礎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en-US" altLang="zh-TW" sz="1800" kern="100" dirty="0">
                          <a:effectLst/>
                        </a:rPr>
                        <a:t>9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sz="1800" kern="100" dirty="0">
                          <a:effectLst/>
                        </a:rPr>
                        <a:t>3+(</a:t>
                      </a:r>
                      <a:r>
                        <a:rPr lang="zh-TW" sz="1800" kern="100" dirty="0">
                          <a:effectLst/>
                        </a:rPr>
                        <a:t>進階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en-US" altLang="zh-TW" sz="1800" kern="100" dirty="0">
                          <a:effectLst/>
                        </a:rPr>
                        <a:t>4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zh-TW" sz="1800" kern="100" dirty="0">
                          <a:effectLst/>
                        </a:rPr>
                        <a:t>修習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4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15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6190" y="82119"/>
            <a:ext cx="10651331" cy="14859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/>
              <a:t>數據量化專長微學程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679256"/>
              </p:ext>
            </p:extLst>
          </p:nvPr>
        </p:nvGraphicFramePr>
        <p:xfrm>
          <a:off x="1038688" y="1068833"/>
          <a:ext cx="10868832" cy="5427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576">
                  <a:extLst>
                    <a:ext uri="{9D8B030D-6E8A-4147-A177-3AD203B41FA5}">
                      <a16:colId xmlns:a16="http://schemas.microsoft.com/office/drawing/2014/main" val="3166346228"/>
                    </a:ext>
                  </a:extLst>
                </a:gridCol>
                <a:gridCol w="4196441">
                  <a:extLst>
                    <a:ext uri="{9D8B030D-6E8A-4147-A177-3AD203B41FA5}">
                      <a16:colId xmlns:a16="http://schemas.microsoft.com/office/drawing/2014/main" val="3697904077"/>
                    </a:ext>
                  </a:extLst>
                </a:gridCol>
                <a:gridCol w="1359205">
                  <a:extLst>
                    <a:ext uri="{9D8B030D-6E8A-4147-A177-3AD203B41FA5}">
                      <a16:colId xmlns:a16="http://schemas.microsoft.com/office/drawing/2014/main" val="3678424830"/>
                    </a:ext>
                  </a:extLst>
                </a:gridCol>
                <a:gridCol w="1130804">
                  <a:extLst>
                    <a:ext uri="{9D8B030D-6E8A-4147-A177-3AD203B41FA5}">
                      <a16:colId xmlns:a16="http://schemas.microsoft.com/office/drawing/2014/main" val="1221138958"/>
                    </a:ext>
                  </a:extLst>
                </a:gridCol>
                <a:gridCol w="2264806">
                  <a:extLst>
                    <a:ext uri="{9D8B030D-6E8A-4147-A177-3AD203B41FA5}">
                      <a16:colId xmlns:a16="http://schemas.microsoft.com/office/drawing/2014/main" val="60771070"/>
                    </a:ext>
                  </a:extLst>
                </a:gridCol>
              </a:tblGrid>
              <a:tr h="686445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開課單位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學分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備註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TW" sz="1800" b="1" kern="0" dirty="0">
                          <a:effectLst/>
                        </a:rPr>
                        <a:t>領域通識類別</a:t>
                      </a: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1" kern="0" dirty="0">
                          <a:effectLst/>
                        </a:rPr>
                        <a:t>(</a:t>
                      </a:r>
                      <a:r>
                        <a:rPr lang="zh-TW" sz="1800" b="1" kern="0" dirty="0">
                          <a:effectLst/>
                        </a:rPr>
                        <a:t>須依規定辦理</a:t>
                      </a:r>
                      <a:r>
                        <a:rPr lang="en-US" sz="1800" b="1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099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通識中心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應用統計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無需申請</a:t>
                      </a: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extLst>
                  <a:ext uri="{0D108BD9-81ED-4DB2-BD59-A6C34878D82A}">
                    <a16:rowId xmlns:a16="http://schemas.microsoft.com/office/drawing/2014/main" val="282478653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統計學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 *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25410057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統計學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 *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3969247628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機率論 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2463210170"/>
                  </a:ext>
                </a:extLst>
              </a:tr>
              <a:tr h="3214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數理統計學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 *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925979682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類別資料分析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663972383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多變量分析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2443699052"/>
                  </a:ext>
                </a:extLst>
              </a:tr>
              <a:tr h="2304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實驗設計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2738181473"/>
                  </a:ext>
                </a:extLst>
              </a:tr>
              <a:tr h="2304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迴歸分析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1549302261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機器學習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進階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2529430841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通識中心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工業統計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進階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effectLst/>
                        </a:rPr>
                        <a:t>自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通識班無需申請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19" marR="51319" marT="0" marB="0" anchor="ctr"/>
                </a:tc>
                <a:extLst>
                  <a:ext uri="{0D108BD9-81ED-4DB2-BD59-A6C34878D82A}">
                    <a16:rowId xmlns:a16="http://schemas.microsoft.com/office/drawing/2014/main" val="3528243138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財務統計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進階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3911656416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統計系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生物統計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進階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extLst>
                  <a:ext uri="{0D108BD9-81ED-4DB2-BD59-A6C34878D82A}">
                    <a16:rowId xmlns:a16="http://schemas.microsoft.com/office/drawing/2014/main" val="3711816413"/>
                  </a:ext>
                </a:extLst>
              </a:tr>
              <a:tr h="607089"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</a:rPr>
                        <a:t>專長微學程完成應修學分數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15</a:t>
                      </a:r>
                      <a:r>
                        <a:rPr lang="zh-TW" sz="1800" kern="0" dirty="0">
                          <a:effectLst/>
                        </a:rPr>
                        <a:t>學分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修課建議 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上述課程中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</a:rPr>
                        <a:t>基礎</a:t>
                      </a:r>
                      <a:r>
                        <a:rPr lang="en-US" sz="1800" kern="100" dirty="0">
                          <a:effectLst/>
                        </a:rPr>
                        <a:t>)4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altLang="zh-TW" sz="1800" kern="100" dirty="0">
                          <a:effectLst/>
                        </a:rPr>
                        <a:t>1~2</a:t>
                      </a:r>
                      <a:r>
                        <a:rPr lang="en-US" sz="1800" kern="100" dirty="0">
                          <a:effectLst/>
                        </a:rPr>
                        <a:t>+(</a:t>
                      </a:r>
                      <a:r>
                        <a:rPr lang="zh-TW" sz="1800" kern="100" dirty="0">
                          <a:effectLst/>
                        </a:rPr>
                        <a:t>進階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en-US" altLang="zh-TW" sz="1800" kern="100" dirty="0">
                          <a:effectLst/>
                        </a:rPr>
                        <a:t>8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altLang="zh-TW" sz="1800" kern="100" dirty="0">
                          <a:effectLst/>
                        </a:rPr>
                        <a:t>4</a:t>
                      </a:r>
                      <a:r>
                        <a:rPr lang="zh-TW" sz="1800" kern="100" dirty="0">
                          <a:effectLst/>
                        </a:rPr>
                        <a:t>修習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4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48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6190" y="11095"/>
            <a:ext cx="10651331" cy="14859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/>
              <a:t>社會計量科學專長微學程</a:t>
            </a:r>
            <a:r>
              <a:rPr lang="en-US" altLang="zh-TW" sz="6600" dirty="0"/>
              <a:t>(1)</a:t>
            </a:r>
            <a:endParaRPr lang="zh-TW" altLang="en-US" sz="660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429383"/>
              </p:ext>
            </p:extLst>
          </p:nvPr>
        </p:nvGraphicFramePr>
        <p:xfrm>
          <a:off x="1038688" y="912904"/>
          <a:ext cx="10868832" cy="588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576">
                  <a:extLst>
                    <a:ext uri="{9D8B030D-6E8A-4147-A177-3AD203B41FA5}">
                      <a16:colId xmlns:a16="http://schemas.microsoft.com/office/drawing/2014/main" val="3166346228"/>
                    </a:ext>
                  </a:extLst>
                </a:gridCol>
                <a:gridCol w="4167743">
                  <a:extLst>
                    <a:ext uri="{9D8B030D-6E8A-4147-A177-3AD203B41FA5}">
                      <a16:colId xmlns:a16="http://schemas.microsoft.com/office/drawing/2014/main" val="3697904077"/>
                    </a:ext>
                  </a:extLst>
                </a:gridCol>
                <a:gridCol w="1387903">
                  <a:extLst>
                    <a:ext uri="{9D8B030D-6E8A-4147-A177-3AD203B41FA5}">
                      <a16:colId xmlns:a16="http://schemas.microsoft.com/office/drawing/2014/main" val="3678424830"/>
                    </a:ext>
                  </a:extLst>
                </a:gridCol>
                <a:gridCol w="1130804">
                  <a:extLst>
                    <a:ext uri="{9D8B030D-6E8A-4147-A177-3AD203B41FA5}">
                      <a16:colId xmlns:a16="http://schemas.microsoft.com/office/drawing/2014/main" val="1221138958"/>
                    </a:ext>
                  </a:extLst>
                </a:gridCol>
                <a:gridCol w="2264806">
                  <a:extLst>
                    <a:ext uri="{9D8B030D-6E8A-4147-A177-3AD203B41FA5}">
                      <a16:colId xmlns:a16="http://schemas.microsoft.com/office/drawing/2014/main" val="60771070"/>
                    </a:ext>
                  </a:extLst>
                </a:gridCol>
              </a:tblGrid>
              <a:tr h="605036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開課單位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學分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備註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TW" sz="1800" b="1" kern="0" dirty="0">
                          <a:effectLst/>
                        </a:rPr>
                        <a:t>領域通識類別</a:t>
                      </a: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1" kern="0" dirty="0">
                          <a:effectLst/>
                        </a:rPr>
                        <a:t>(</a:t>
                      </a:r>
                      <a:r>
                        <a:rPr lang="zh-TW" sz="1800" b="1" kern="0" dirty="0">
                          <a:effectLst/>
                        </a:rPr>
                        <a:t>須依規定辦理</a:t>
                      </a:r>
                      <a:r>
                        <a:rPr lang="en-US" sz="1800" b="1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0996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政治系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資料視覺化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786536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經濟系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社會科學程式設計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00576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經濟系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計量經濟學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 *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9247628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經濟系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社會科學資料分析與大數據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3210170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心理系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日常生活中的統計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979682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通識中心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開放資料與智慧生活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基礎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3972383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政治系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政治學的資料探勘與機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器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699052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政治系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政治心理學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進階</a:t>
                      </a: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181473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法律系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車禍案件與判決資料分析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302261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法律系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醫療責任法與判決資料分析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進階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9430841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法律系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通識中心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工程契約法與判決資料分析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進階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通識班無需申請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8243138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經濟系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計量經濟學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二</a:t>
                      </a:r>
                      <a:r>
                        <a:rPr lang="en-US" altLang="zh-TW" dirty="0"/>
                        <a:t>)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 *</a:t>
                      </a:r>
                      <a:endParaRPr lang="zh-TW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進階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1656416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經濟系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法律經濟學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進階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816413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經濟系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環境經濟學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</a:rPr>
                        <a:t>進階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681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31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6190" y="82119"/>
            <a:ext cx="10651331" cy="14859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/>
              <a:t>社會計量科學專長微學程</a:t>
            </a:r>
            <a:r>
              <a:rPr lang="en-US" altLang="zh-TW" sz="6600" dirty="0"/>
              <a:t>(2)</a:t>
            </a:r>
            <a:endParaRPr lang="zh-TW" altLang="en-US" sz="660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954484"/>
              </p:ext>
            </p:extLst>
          </p:nvPr>
        </p:nvGraphicFramePr>
        <p:xfrm>
          <a:off x="1030777" y="1068833"/>
          <a:ext cx="10773295" cy="2332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173">
                  <a:extLst>
                    <a:ext uri="{9D8B030D-6E8A-4147-A177-3AD203B41FA5}">
                      <a16:colId xmlns:a16="http://schemas.microsoft.com/office/drawing/2014/main" val="3166346228"/>
                    </a:ext>
                  </a:extLst>
                </a:gridCol>
                <a:gridCol w="4156529">
                  <a:extLst>
                    <a:ext uri="{9D8B030D-6E8A-4147-A177-3AD203B41FA5}">
                      <a16:colId xmlns:a16="http://schemas.microsoft.com/office/drawing/2014/main" val="3697904077"/>
                    </a:ext>
                  </a:extLst>
                </a:gridCol>
                <a:gridCol w="1346278">
                  <a:extLst>
                    <a:ext uri="{9D8B030D-6E8A-4147-A177-3AD203B41FA5}">
                      <a16:colId xmlns:a16="http://schemas.microsoft.com/office/drawing/2014/main" val="3678424830"/>
                    </a:ext>
                  </a:extLst>
                </a:gridCol>
                <a:gridCol w="1120049">
                  <a:extLst>
                    <a:ext uri="{9D8B030D-6E8A-4147-A177-3AD203B41FA5}">
                      <a16:colId xmlns:a16="http://schemas.microsoft.com/office/drawing/2014/main" val="1221138958"/>
                    </a:ext>
                  </a:extLst>
                </a:gridCol>
                <a:gridCol w="2243266">
                  <a:extLst>
                    <a:ext uri="{9D8B030D-6E8A-4147-A177-3AD203B41FA5}">
                      <a16:colId xmlns:a16="http://schemas.microsoft.com/office/drawing/2014/main" val="60771070"/>
                    </a:ext>
                  </a:extLst>
                </a:gridCol>
              </a:tblGrid>
              <a:tr h="686445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開課單位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學分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0" dirty="0">
                          <a:effectLst/>
                        </a:rPr>
                        <a:t>備註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TW" sz="1800" b="1" kern="0" dirty="0">
                          <a:effectLst/>
                        </a:rPr>
                        <a:t>領域通識類別</a:t>
                      </a: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en-US" altLang="zh-TW" sz="1800" b="1" kern="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1" kern="0" dirty="0">
                          <a:effectLst/>
                        </a:rPr>
                        <a:t>(</a:t>
                      </a:r>
                      <a:r>
                        <a:rPr lang="zh-TW" sz="1800" b="1" kern="0" dirty="0">
                          <a:effectLst/>
                        </a:rPr>
                        <a:t>須依規定辦理</a:t>
                      </a:r>
                      <a:r>
                        <a:rPr lang="en-US" sz="1800" b="1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099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心理系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</a:t>
                      </a:r>
                      <a:r>
                        <a:rPr lang="zh-TW" alt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器</a:t>
                      </a:r>
                      <a:r>
                        <a:rPr lang="zh-TW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深度學習概論與實務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進階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78653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測量系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空間資訊整合與應用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進階</a:t>
                      </a:r>
                    </a:p>
                  </a:txBody>
                  <a:tcPr marL="51319" marR="5131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endParaRPr 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00576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社科院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人工智慧在社會科學中的應用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</a:rPr>
                        <a:t>進階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247628"/>
                  </a:ext>
                </a:extLst>
              </a:tr>
              <a:tr h="607089"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</a:rPr>
                        <a:t>專長微學程完成應修學分數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15</a:t>
                      </a:r>
                      <a:r>
                        <a:rPr lang="zh-TW" sz="1800" kern="0" dirty="0">
                          <a:effectLst/>
                        </a:rPr>
                        <a:t>學分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修課建議 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上述課程中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</a:rPr>
                        <a:t>基礎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en-US" altLang="zh-TW" sz="1800" kern="100" dirty="0">
                          <a:effectLst/>
                        </a:rPr>
                        <a:t>6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altLang="zh-TW" sz="1800" kern="100" dirty="0">
                          <a:effectLst/>
                        </a:rPr>
                        <a:t>3</a:t>
                      </a:r>
                      <a:r>
                        <a:rPr lang="en-US" sz="1800" kern="100" dirty="0">
                          <a:effectLst/>
                        </a:rPr>
                        <a:t>+(</a:t>
                      </a:r>
                      <a:r>
                        <a:rPr lang="zh-TW" sz="1800" kern="100" dirty="0">
                          <a:effectLst/>
                        </a:rPr>
                        <a:t>進階</a:t>
                      </a:r>
                      <a:r>
                        <a:rPr lang="en-US" sz="1800" kern="100" dirty="0">
                          <a:effectLst/>
                        </a:rPr>
                        <a:t>)11</a:t>
                      </a:r>
                      <a:r>
                        <a:rPr lang="zh-TW" sz="1800" kern="100" dirty="0">
                          <a:effectLst/>
                        </a:rPr>
                        <a:t>選</a:t>
                      </a:r>
                      <a:r>
                        <a:rPr lang="en-US" altLang="zh-TW" sz="1800" kern="100" dirty="0">
                          <a:effectLst/>
                        </a:rPr>
                        <a:t>3~4</a:t>
                      </a:r>
                      <a:r>
                        <a:rPr lang="zh-TW" sz="1800" kern="100" dirty="0">
                          <a:effectLst/>
                        </a:rPr>
                        <a:t>修習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319" marR="5131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4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81784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9153</TotalTime>
  <Words>2963</Words>
  <Application>Microsoft Office PowerPoint</Application>
  <PresentationFormat>寬螢幕</PresentationFormat>
  <Paragraphs>655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Microsoft YaHei</vt:lpstr>
      <vt:lpstr>微軟正黑體</vt:lpstr>
      <vt:lpstr>新細明體</vt:lpstr>
      <vt:lpstr>標楷體</vt:lpstr>
      <vt:lpstr>Arial</vt:lpstr>
      <vt:lpstr>Arial Black</vt:lpstr>
      <vt:lpstr>Calibri</vt:lpstr>
      <vt:lpstr>Franklin Gothic Book</vt:lpstr>
      <vt:lpstr>Times New Roman</vt:lpstr>
      <vt:lpstr>Wingdings</vt:lpstr>
      <vt:lpstr>Crop</vt:lpstr>
      <vt:lpstr>【專長微學程】 說明會</vt:lpstr>
      <vt:lpstr>PowerPoint 簡報</vt:lpstr>
      <vt:lpstr>專長微學程介紹</vt:lpstr>
      <vt:lpstr>成績單註記範例</vt:lpstr>
      <vt:lpstr>112-1學期專長微學程</vt:lpstr>
      <vt:lpstr>資訊科學專長微學程</vt:lpstr>
      <vt:lpstr>數據量化專長微學程</vt:lpstr>
      <vt:lpstr>社會計量科學專長微學程(1)</vt:lpstr>
      <vt:lpstr>社會計量科學專長微學程(2)</vt:lpstr>
      <vt:lpstr>半導體專長微學程</vt:lpstr>
      <vt:lpstr>風能發電專長微學程</vt:lpstr>
      <vt:lpstr>數位人文專長微學程</vt:lpstr>
      <vt:lpstr>通識學分架構</vt:lpstr>
      <vt:lpstr>通識相關規定</vt:lpstr>
      <vt:lpstr>                                                 【例 1】 數據量化專長微學程</vt:lpstr>
      <vt:lpstr>                                                【例 2】            數據量化專長微學程</vt:lpstr>
      <vt:lpstr>PowerPoint 簡報</vt:lpstr>
      <vt:lpstr>         Q&amp;A          1</vt:lpstr>
      <vt:lpstr>         Q&amp;A          2</vt:lpstr>
      <vt:lpstr>           Q&amp;A            3</vt:lpstr>
      <vt:lpstr>        Q&amp;A          4</vt:lpstr>
      <vt:lpstr>       Q&amp;A          5</vt:lpstr>
      <vt:lpstr>      Q&amp;A          6</vt:lpstr>
      <vt:lpstr>            Q&amp;A          7</vt:lpstr>
      <vt:lpstr>        Q&amp;A          7-1</vt:lpstr>
      <vt:lpstr>      Q&amp;A          8</vt:lpstr>
      <vt:lpstr> 結論          </vt:lpstr>
      <vt:lpstr>Q &amp; A</vt:lpstr>
      <vt:lpstr>聯絡資訊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【領域專長為學程】說明會</dc:title>
  <dc:creator>Win10</dc:creator>
  <cp:lastModifiedBy>USER</cp:lastModifiedBy>
  <cp:revision>180</cp:revision>
  <cp:lastPrinted>2023-05-24T05:29:41Z</cp:lastPrinted>
  <dcterms:created xsi:type="dcterms:W3CDTF">2023-05-24T03:32:28Z</dcterms:created>
  <dcterms:modified xsi:type="dcterms:W3CDTF">2023-10-04T00:28:29Z</dcterms:modified>
</cp:coreProperties>
</file>